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4" r:id="rId2"/>
    <p:sldMasterId id="2147483676" r:id="rId3"/>
    <p:sldMasterId id="2147483691" r:id="rId4"/>
    <p:sldMasterId id="2147483678" r:id="rId5"/>
    <p:sldMasterId id="2147483682" r:id="rId6"/>
    <p:sldMasterId id="2147483693" r:id="rId7"/>
  </p:sldMasterIdLst>
  <p:notesMasterIdLst>
    <p:notesMasterId r:id="rId16"/>
  </p:notesMasterIdLst>
  <p:sldIdLst>
    <p:sldId id="350" r:id="rId8"/>
    <p:sldId id="342" r:id="rId9"/>
    <p:sldId id="343" r:id="rId10"/>
    <p:sldId id="345" r:id="rId11"/>
    <p:sldId id="346" r:id="rId12"/>
    <p:sldId id="347" r:id="rId13"/>
    <p:sldId id="348" r:id="rId14"/>
    <p:sldId id="349" r:id="rId15"/>
  </p:sldIdLst>
  <p:sldSz cx="10440988" cy="7561263"/>
  <p:notesSz cx="6858000" cy="9144000"/>
  <p:defaultText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AC1D3B"/>
    <a:srgbClr val="007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8" autoAdjust="0"/>
    <p:restoredTop sz="86323" autoAdjust="0"/>
  </p:normalViewPr>
  <p:slideViewPr>
    <p:cSldViewPr showGuides="1">
      <p:cViewPr varScale="1">
        <p:scale>
          <a:sx n="88" d="100"/>
          <a:sy n="88" d="100"/>
        </p:scale>
        <p:origin x="-1128" y="-102"/>
      </p:cViewPr>
      <p:guideLst>
        <p:guide orient="horz" pos="2381"/>
        <p:guide orient="horz" pos="385"/>
        <p:guide orient="horz" pos="1020"/>
        <p:guide orient="horz" pos="4468"/>
        <p:guide pos="3288"/>
        <p:guide pos="566"/>
      </p:guideLst>
    </p:cSldViewPr>
  </p:slideViewPr>
  <p:outlineViewPr>
    <p:cViewPr>
      <p:scale>
        <a:sx n="33" d="100"/>
        <a:sy n="33" d="100"/>
      </p:scale>
      <p:origin x="0" y="74106"/>
    </p:cViewPr>
  </p:outlineViewPr>
  <p:notesTextViewPr>
    <p:cViewPr>
      <p:scale>
        <a:sx n="1" d="1"/>
        <a:sy n="1" d="1"/>
      </p:scale>
      <p:origin x="0" y="0"/>
    </p:cViewPr>
  </p:notesTextViewPr>
  <p:sorterViewPr>
    <p:cViewPr>
      <p:scale>
        <a:sx n="120" d="100"/>
        <a:sy n="120" d="100"/>
      </p:scale>
      <p:origin x="0" y="6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6A4DA-3C24-4C87-86CB-0C6F20C95F35}" type="datetimeFigureOut">
              <a:rPr lang="fi-FI" smtClean="0"/>
              <a:t>3.6.2015</a:t>
            </a:fld>
            <a:endParaRPr lang="fi-FI"/>
          </a:p>
        </p:txBody>
      </p:sp>
      <p:sp>
        <p:nvSpPr>
          <p:cNvPr id="4" name="Dian kuvan paikkamerkki 3"/>
          <p:cNvSpPr>
            <a:spLocks noGrp="1" noRot="1" noChangeAspect="1"/>
          </p:cNvSpPr>
          <p:nvPr>
            <p:ph type="sldImg" idx="2"/>
          </p:nvPr>
        </p:nvSpPr>
        <p:spPr>
          <a:xfrm>
            <a:off x="1062038" y="685800"/>
            <a:ext cx="4733925"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4D7C9-6094-4C26-8FF2-50A3431B538E}" type="slidenum">
              <a:rPr lang="fi-FI" smtClean="0"/>
              <a:t>‹#›</a:t>
            </a:fld>
            <a:endParaRPr lang="fi-FI"/>
          </a:p>
        </p:txBody>
      </p:sp>
    </p:spTree>
    <p:extLst>
      <p:ext uri="{BB962C8B-B14F-4D97-AF65-F5344CB8AC3E}">
        <p14:creationId xmlns:p14="http://schemas.microsoft.com/office/powerpoint/2010/main" val="421659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F14D7C9-6094-4C26-8FF2-50A3431B538E}" type="slidenum">
              <a:rPr lang="fi-FI" smtClean="0"/>
              <a:t>1</a:t>
            </a:fld>
            <a:endParaRPr lang="fi-FI"/>
          </a:p>
        </p:txBody>
      </p:sp>
    </p:spTree>
    <p:extLst>
      <p:ext uri="{BB962C8B-B14F-4D97-AF65-F5344CB8AC3E}">
        <p14:creationId xmlns:p14="http://schemas.microsoft.com/office/powerpoint/2010/main" val="156649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SFS6002: </a:t>
            </a:r>
          </a:p>
          <a:p>
            <a:r>
              <a:rPr lang="fi-FI" dirty="0" smtClean="0"/>
              <a:t>Valtuutuksen työn tekemiseen voi antaa vain käyttöä valvova henkilö. Valtuutuksen olemassaolo pitää tarkistaa työn keskeytymisen jälkeen lukuun ottamatta lyhyitä taukoja, jolloin ei poistuta työalueelta. (Käytännössä</a:t>
            </a:r>
            <a:r>
              <a:rPr lang="fi-FI" baseline="0" dirty="0" smtClean="0"/>
              <a:t> v</a:t>
            </a:r>
            <a:r>
              <a:rPr lang="fi-FI" dirty="0" smtClean="0"/>
              <a:t>altuutus pitää saada laitteiston haltijalta, yksittäisen työn lupa saadaan työnaikaisen sähköturvallisuuden valvojalta).</a:t>
            </a:r>
          </a:p>
          <a:p>
            <a:r>
              <a:rPr lang="fi-FI" dirty="0" smtClean="0"/>
              <a:t>Käyttöä valvovan henkilön riittävien tietojen varmistamiseksi on tärkeää, että työsuorituksesta vastaava henkilö kertoo hänelle aiotun työn luonteen, tekopaikan ja seuraukset sähkölaitteistolle. Nämä tiedot on hyvä antaa erityisesti vaativissa töissä kirjallisena.</a:t>
            </a:r>
          </a:p>
          <a:p>
            <a:r>
              <a:rPr lang="fi-FI" dirty="0" smtClean="0"/>
              <a:t>Perusperiaatteiden mukaan joko sähkölaitteiston käyttöä valvovan henkilön tai työsuorituksesta vastaavan henkilön on varmistettava, että työtä tekeville henkilöille annetaan täsmälliset ja yksityiskohtaiset ohjeet ennen kuin työ aloitetaan työn päättymiseen saakka.</a:t>
            </a:r>
            <a:r>
              <a:rPr lang="fi-FI" baseline="0" dirty="0" smtClean="0"/>
              <a:t> (Käytännössä Suomessa ohjeistus ja opastus kuuluu lain mukaan työnantajalle tai sähkötöiden johtajalle, joka voi kuitenkin valtuuttaa toisen henkilön (esimerkiksi työnjohtajan) huolehtimaan opastuksesta.) Työnantaja on vastuussa työpaikan turvallisuudesta, joten maallikot eivät tee työpaikalla mitään</a:t>
            </a:r>
          </a:p>
          <a:p>
            <a:r>
              <a:rPr lang="fi-FI" baseline="0" dirty="0" smtClean="0"/>
              <a:t>sähkötöitä. Jos on tarpeen, niin annetaan opastus tarvittaviin tehtäviin tarvittavissa</a:t>
            </a:r>
          </a:p>
          <a:p>
            <a:r>
              <a:rPr lang="fi-FI" baseline="0" dirty="0" smtClean="0"/>
              <a:t>kohteissa, jolloin onkin kyseessä maallikosta opastettu henkilö.</a:t>
            </a:r>
            <a:endParaRPr lang="fi-FI" dirty="0"/>
          </a:p>
        </p:txBody>
      </p:sp>
      <p:sp>
        <p:nvSpPr>
          <p:cNvPr id="4" name="Dian numeron paikkamerkki 3"/>
          <p:cNvSpPr>
            <a:spLocks noGrp="1"/>
          </p:cNvSpPr>
          <p:nvPr>
            <p:ph type="sldNum" sz="quarter" idx="10"/>
          </p:nvPr>
        </p:nvSpPr>
        <p:spPr/>
        <p:txBody>
          <a:bodyPr/>
          <a:lstStyle/>
          <a:p>
            <a:fld id="{2F14D7C9-6094-4C26-8FF2-50A3431B538E}" type="slidenum">
              <a:rPr lang="fi-FI" smtClean="0"/>
              <a:t>2</a:t>
            </a:fld>
            <a:endParaRPr lang="fi-FI"/>
          </a:p>
        </p:txBody>
      </p:sp>
    </p:spTree>
    <p:extLst>
      <p:ext uri="{BB962C8B-B14F-4D97-AF65-F5344CB8AC3E}">
        <p14:creationId xmlns:p14="http://schemas.microsoft.com/office/powerpoint/2010/main" val="213916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Näissä töissä sähkötöiden johtaja voi</a:t>
            </a:r>
            <a:r>
              <a:rPr lang="fi-FI" baseline="0" dirty="0" smtClean="0"/>
              <a:t> määritellä toimintatavan esim. kirjallisella pysyväisohjeella.</a:t>
            </a:r>
          </a:p>
          <a:p>
            <a:r>
              <a:rPr lang="fi-FI" baseline="0" dirty="0" smtClean="0"/>
              <a:t>Käytännössä usein Työnaikaisen sähköturvallisuuden valvoja tekee sähköiset työt. Niihin pitää saada valtuutus laitteiston haltijalta. </a:t>
            </a:r>
          </a:p>
        </p:txBody>
      </p:sp>
      <p:sp>
        <p:nvSpPr>
          <p:cNvPr id="4" name="Dian numeron paikkamerkki 3"/>
          <p:cNvSpPr>
            <a:spLocks noGrp="1"/>
          </p:cNvSpPr>
          <p:nvPr>
            <p:ph type="sldNum" sz="quarter" idx="10"/>
          </p:nvPr>
        </p:nvSpPr>
        <p:spPr/>
        <p:txBody>
          <a:bodyPr/>
          <a:lstStyle/>
          <a:p>
            <a:fld id="{2F14D7C9-6094-4C26-8FF2-50A3431B538E}" type="slidenum">
              <a:rPr lang="fi-FI" smtClean="0"/>
              <a:t>3</a:t>
            </a:fld>
            <a:endParaRPr lang="fi-FI"/>
          </a:p>
        </p:txBody>
      </p:sp>
    </p:spTree>
    <p:extLst>
      <p:ext uri="{BB962C8B-B14F-4D97-AF65-F5344CB8AC3E}">
        <p14:creationId xmlns:p14="http://schemas.microsoft.com/office/powerpoint/2010/main" val="232416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F14D7C9-6094-4C26-8FF2-50A3431B538E}" type="slidenum">
              <a:rPr lang="fi-FI" smtClean="0"/>
              <a:t>4</a:t>
            </a:fld>
            <a:endParaRPr lang="fi-FI"/>
          </a:p>
        </p:txBody>
      </p:sp>
    </p:spTree>
    <p:extLst>
      <p:ext uri="{BB962C8B-B14F-4D97-AF65-F5344CB8AC3E}">
        <p14:creationId xmlns:p14="http://schemas.microsoft.com/office/powerpoint/2010/main" val="116720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Vaarallisen jännitteen syntyminen riippuu jännitteestä, virrasta, johtimien etäisyyksistä toisistaan ja yhdensuuntaisen osuuden pituudesta. Näiden seikkojen perusteella pitää arvioida maadoittamisen tarpeellisuus.</a:t>
            </a:r>
          </a:p>
          <a:p>
            <a:r>
              <a:rPr lang="fi-FI" dirty="0" smtClean="0"/>
              <a:t>Jos työkohde on valmis ilmajohto, se pitää </a:t>
            </a:r>
            <a:r>
              <a:rPr lang="fi-FI" dirty="0" err="1" smtClean="0"/>
              <a:t>työmaadoittaa</a:t>
            </a:r>
            <a:r>
              <a:rPr lang="fi-FI" dirty="0" smtClean="0"/>
              <a:t> oikosulun kestävillä päätyömaadoituksilla kohdan 6.2.5 mukaan ja lisäksi työskentelypaikassa tai enintään 1 km etäisyydellä työskentelypaikasta pitää tehdä lisätyömaadoitus (maadoitus ja potentiaalintasaus) työmaadoitusvälineellä, jonka poikkipinta-ala on vähintään 16 mm2 kuparia tai vastaavalla tavalla.</a:t>
            </a:r>
          </a:p>
          <a:p>
            <a:r>
              <a:rPr lang="fi-FI" dirty="0" smtClean="0"/>
              <a:t>Jos työkohde on rakenteilla tai purettavana oleva ilmajohto tai muu pitkä johtava rakenne, työskentelypaikassa tai enintään 1 km päässä työskentelypaikasta pitää tehdä työpistekohtainen maadoitus ja potentiaalintasaus työmaadoitusvälineellä, jonka poikkipinta-ala on vähintään 16 mm2 kuparia tai vastaavalla tavalla. Pitkissä rakenteilla olevissa johdoissa pitää tehdä lisäksi maadoitus ja potentiaalintasaus johdon päissä.</a:t>
            </a:r>
          </a:p>
          <a:p>
            <a:endParaRPr lang="fi-FI" dirty="0"/>
          </a:p>
        </p:txBody>
      </p:sp>
      <p:sp>
        <p:nvSpPr>
          <p:cNvPr id="4" name="Dian numeron paikkamerkki 3"/>
          <p:cNvSpPr>
            <a:spLocks noGrp="1"/>
          </p:cNvSpPr>
          <p:nvPr>
            <p:ph type="sldNum" sz="quarter" idx="10"/>
          </p:nvPr>
        </p:nvSpPr>
        <p:spPr/>
        <p:txBody>
          <a:bodyPr/>
          <a:lstStyle/>
          <a:p>
            <a:fld id="{2F14D7C9-6094-4C26-8FF2-50A3431B538E}" type="slidenum">
              <a:rPr lang="fi-FI" smtClean="0"/>
              <a:t>5</a:t>
            </a:fld>
            <a:endParaRPr lang="fi-FI"/>
          </a:p>
        </p:txBody>
      </p:sp>
    </p:spTree>
    <p:extLst>
      <p:ext uri="{BB962C8B-B14F-4D97-AF65-F5344CB8AC3E}">
        <p14:creationId xmlns:p14="http://schemas.microsoft.com/office/powerpoint/2010/main" val="94048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Salaman elektronisia laitteita vioittava vaikutus leviää iskukohdasta jopa 2 km:n päähän sähkö-,</a:t>
            </a:r>
            <a:r>
              <a:rPr lang="fi-FI" baseline="0" dirty="0" smtClean="0"/>
              <a:t> puhelin- ym. kaapeleita pitkin.</a:t>
            </a:r>
            <a:endParaRPr lang="fi-FI" dirty="0"/>
          </a:p>
        </p:txBody>
      </p:sp>
      <p:sp>
        <p:nvSpPr>
          <p:cNvPr id="4" name="Dian numeron paikkamerkki 3"/>
          <p:cNvSpPr>
            <a:spLocks noGrp="1"/>
          </p:cNvSpPr>
          <p:nvPr>
            <p:ph type="sldNum" sz="quarter" idx="10"/>
          </p:nvPr>
        </p:nvSpPr>
        <p:spPr/>
        <p:txBody>
          <a:bodyPr/>
          <a:lstStyle/>
          <a:p>
            <a:fld id="{2F14D7C9-6094-4C26-8FF2-50A3431B538E}" type="slidenum">
              <a:rPr lang="fi-FI" smtClean="0"/>
              <a:t>7</a:t>
            </a:fld>
            <a:endParaRPr lang="fi-FI"/>
          </a:p>
        </p:txBody>
      </p:sp>
    </p:spTree>
    <p:extLst>
      <p:ext uri="{BB962C8B-B14F-4D97-AF65-F5344CB8AC3E}">
        <p14:creationId xmlns:p14="http://schemas.microsoft.com/office/powerpoint/2010/main" val="185364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t>HUOM!</a:t>
            </a:r>
            <a:r>
              <a:rPr lang="fi-FI" b="1" baseline="0" dirty="0" smtClean="0"/>
              <a:t> ALIMMAN RIVIN LINKEISTÄ PÄÄSEE </a:t>
            </a:r>
            <a:r>
              <a:rPr lang="fi-FI" b="1" baseline="0" smtClean="0"/>
              <a:t>ERI TYÖSKENTELYKÄYTÄNTÖIHIN!      PALUU </a:t>
            </a:r>
            <a:r>
              <a:rPr lang="fi-FI" b="1" baseline="0" dirty="0" smtClean="0"/>
              <a:t>TÄHÄN KAAVIOON ESC-NÄPPÄIMELLÄ!</a:t>
            </a:r>
            <a:endParaRPr lang="fi-FI" b="1" dirty="0"/>
          </a:p>
        </p:txBody>
      </p:sp>
      <p:sp>
        <p:nvSpPr>
          <p:cNvPr id="4" name="Dian numeron paikkamerkki 3"/>
          <p:cNvSpPr>
            <a:spLocks noGrp="1"/>
          </p:cNvSpPr>
          <p:nvPr>
            <p:ph type="sldNum" sz="quarter" idx="10"/>
          </p:nvPr>
        </p:nvSpPr>
        <p:spPr/>
        <p:txBody>
          <a:bodyPr/>
          <a:lstStyle/>
          <a:p>
            <a:fld id="{2F14D7C9-6094-4C26-8FF2-50A3431B538E}" type="slidenum">
              <a:rPr lang="fi-FI" smtClean="0"/>
              <a:t>8</a:t>
            </a:fld>
            <a:endParaRPr lang="fi-FI"/>
          </a:p>
        </p:txBody>
      </p:sp>
    </p:spTree>
    <p:extLst>
      <p:ext uri="{BB962C8B-B14F-4D97-AF65-F5344CB8AC3E}">
        <p14:creationId xmlns:p14="http://schemas.microsoft.com/office/powerpoint/2010/main" val="228277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Tekstin paikkamerkki 5"/>
          <p:cNvSpPr>
            <a:spLocks noGrp="1"/>
          </p:cNvSpPr>
          <p:nvPr>
            <p:ph type="body" sz="quarter" idx="12"/>
          </p:nvPr>
        </p:nvSpPr>
        <p:spPr>
          <a:xfrm>
            <a:off x="898524" y="1619250"/>
            <a:ext cx="9002489" cy="50419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Alatunnisteen paikkamerkki 4"/>
          <p:cNvSpPr>
            <a:spLocks noGrp="1"/>
          </p:cNvSpPr>
          <p:nvPr>
            <p:ph type="ftr" sz="quarter" idx="13"/>
          </p:nvPr>
        </p:nvSpPr>
        <p:spPr>
          <a:xfrm>
            <a:off x="898524" y="7165007"/>
            <a:ext cx="8642450" cy="360040"/>
          </a:xfrm>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7" name="Dian numeron paikkamerkki 6"/>
          <p:cNvSpPr>
            <a:spLocks noGrp="1"/>
          </p:cNvSpPr>
          <p:nvPr>
            <p:ph type="sldNum" sz="quarter" idx="14"/>
          </p:nvPr>
        </p:nvSpPr>
        <p:spPr/>
        <p:txBody>
          <a:bodyPr/>
          <a:lstStyle/>
          <a:p>
            <a:fld id="{38855AC4-C882-45D4-A23C-E08EBFB9ACDA}" type="slidenum">
              <a:rPr lang="fi-FI" smtClean="0"/>
              <a:pPr/>
              <a:t>‹#›</a:t>
            </a:fld>
            <a:endParaRPr lang="fi-FI" dirty="0"/>
          </a:p>
        </p:txBody>
      </p:sp>
      <p:sp>
        <p:nvSpPr>
          <p:cNvPr id="8" name="Otsikon paikkamerkki 1"/>
          <p:cNvSpPr>
            <a:spLocks noGrp="1"/>
          </p:cNvSpPr>
          <p:nvPr>
            <p:ph type="title"/>
          </p:nvPr>
        </p:nvSpPr>
        <p:spPr>
          <a:xfrm>
            <a:off x="898525" y="611188"/>
            <a:ext cx="9020414" cy="1008062"/>
          </a:xfrm>
          <a:prstGeom prst="rect">
            <a:avLst/>
          </a:prstGeom>
        </p:spPr>
        <p:txBody>
          <a:bodyPr vert="horz" lIns="102870" tIns="51435" rIns="102870" bIns="51435" rtlCol="0" anchor="t">
            <a:normAutofit/>
          </a:bodyPr>
          <a:lstStyle/>
          <a:p>
            <a:r>
              <a:rPr lang="fi-FI" smtClean="0"/>
              <a:t>Muokkaa perustyyl. napsautt.</a:t>
            </a:r>
            <a:endParaRPr lang="fi-FI" dirty="0"/>
          </a:p>
        </p:txBody>
      </p:sp>
    </p:spTree>
    <p:extLst>
      <p:ext uri="{BB962C8B-B14F-4D97-AF65-F5344CB8AC3E}">
        <p14:creationId xmlns:p14="http://schemas.microsoft.com/office/powerpoint/2010/main" val="7160280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98524" y="4858812"/>
            <a:ext cx="8801081" cy="1501751"/>
          </a:xfrm>
          <a:prstGeom prst="rect">
            <a:avLst/>
          </a:prstGeom>
        </p:spPr>
        <p:txBody>
          <a:bodyPr anchor="t">
            <a:normAutofit/>
          </a:bodyPr>
          <a:lstStyle>
            <a:lvl1pPr algn="l">
              <a:defRPr sz="3200" b="0" cap="all" baseline="0"/>
            </a:lvl1pPr>
          </a:lstStyle>
          <a:p>
            <a:r>
              <a:rPr lang="fi-FI" dirty="0" smtClean="0"/>
              <a:t>Kurssin nimi</a:t>
            </a:r>
            <a:endParaRPr lang="fi-FI" dirty="0"/>
          </a:p>
        </p:txBody>
      </p:sp>
      <p:sp>
        <p:nvSpPr>
          <p:cNvPr id="3" name="Tekstin paikkamerkki 2"/>
          <p:cNvSpPr>
            <a:spLocks noGrp="1"/>
          </p:cNvSpPr>
          <p:nvPr>
            <p:ph type="body" idx="1" hasCustomPrompt="1"/>
          </p:nvPr>
        </p:nvSpPr>
        <p:spPr>
          <a:xfrm>
            <a:off x="898524" y="3204786"/>
            <a:ext cx="8801081" cy="1654026"/>
          </a:xfrm>
        </p:spPr>
        <p:txBody>
          <a:bodyPr anchor="b">
            <a:normAutofit/>
          </a:bodyPr>
          <a:lstStyle>
            <a:lvl1pPr marL="0" indent="0">
              <a:buNone/>
              <a:defRPr sz="20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fi-FI" dirty="0" smtClean="0"/>
              <a:t>Kurssiaika ja -paikka</a:t>
            </a:r>
          </a:p>
        </p:txBody>
      </p:sp>
      <p:sp>
        <p:nvSpPr>
          <p:cNvPr id="4" name="Alatunnisteen paikkamerkki 3"/>
          <p:cNvSpPr>
            <a:spLocks noGrp="1"/>
          </p:cNvSpPr>
          <p:nvPr>
            <p:ph type="ftr" sz="quarter" idx="10"/>
          </p:nvPr>
        </p:nvSpPr>
        <p:spPr>
          <a:xfrm>
            <a:off x="898524" y="7092999"/>
            <a:ext cx="6554217" cy="401637"/>
          </a:xfrm>
        </p:spPr>
        <p:txBody>
          <a:bodyPr/>
          <a:lstStyle/>
          <a:p>
            <a:r>
              <a:rPr lang="fi-FI" smtClean="0">
                <a:solidFill>
                  <a:srgbClr val="151515">
                    <a:tint val="75000"/>
                  </a:srgbClr>
                </a:solidFill>
              </a:rPr>
              <a:t>Sähkötyöturvallisuus | Työskentelykäytännöt | 2015 | SÄHKÖINFO OY</a:t>
            </a:r>
            <a:endParaRPr lang="fi-FI" dirty="0">
              <a:solidFill>
                <a:srgbClr val="151515">
                  <a:tint val="75000"/>
                </a:srgbClr>
              </a:solidFill>
            </a:endParaRPr>
          </a:p>
        </p:txBody>
      </p:sp>
    </p:spTree>
    <p:extLst>
      <p:ext uri="{BB962C8B-B14F-4D97-AF65-F5344CB8AC3E}">
        <p14:creationId xmlns:p14="http://schemas.microsoft.com/office/powerpoint/2010/main" val="2125504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6" name="Tekstin paikkamerkki 5"/>
          <p:cNvSpPr>
            <a:spLocks noGrp="1"/>
          </p:cNvSpPr>
          <p:nvPr>
            <p:ph type="body" sz="quarter" idx="12"/>
          </p:nvPr>
        </p:nvSpPr>
        <p:spPr>
          <a:xfrm>
            <a:off x="898524" y="1619250"/>
            <a:ext cx="4105946" cy="50419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Tekstin paikkamerkki 5"/>
          <p:cNvSpPr>
            <a:spLocks noGrp="1"/>
          </p:cNvSpPr>
          <p:nvPr>
            <p:ph type="body" sz="quarter" idx="13"/>
          </p:nvPr>
        </p:nvSpPr>
        <p:spPr>
          <a:xfrm>
            <a:off x="5436518" y="1619250"/>
            <a:ext cx="4104456" cy="501935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Dian numeron paikkamerkki 7"/>
          <p:cNvSpPr>
            <a:spLocks noGrp="1"/>
          </p:cNvSpPr>
          <p:nvPr>
            <p:ph type="sldNum" sz="quarter" idx="15"/>
          </p:nvPr>
        </p:nvSpPr>
        <p:spPr/>
        <p:txBody>
          <a:bodyPr/>
          <a:lstStyle/>
          <a:p>
            <a:fld id="{38855AC4-C882-45D4-A23C-E08EBFB9ACDA}" type="slidenum">
              <a:rPr lang="fi-FI" smtClean="0"/>
              <a:pPr/>
              <a:t>‹#›</a:t>
            </a:fld>
            <a:endParaRPr lang="fi-FI" dirty="0"/>
          </a:p>
        </p:txBody>
      </p:sp>
      <p:sp>
        <p:nvSpPr>
          <p:cNvPr id="9" name="Alatunnisteen paikkamerkki 4"/>
          <p:cNvSpPr>
            <a:spLocks noGrp="1"/>
          </p:cNvSpPr>
          <p:nvPr>
            <p:ph type="ftr" sz="quarter" idx="16"/>
          </p:nvPr>
        </p:nvSpPr>
        <p:spPr>
          <a:xfrm>
            <a:off x="898524" y="7165007"/>
            <a:ext cx="8642450" cy="360040"/>
          </a:xfrm>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10" name="Otsikon paikkamerkki 1"/>
          <p:cNvSpPr>
            <a:spLocks noGrp="1"/>
          </p:cNvSpPr>
          <p:nvPr>
            <p:ph type="title"/>
          </p:nvPr>
        </p:nvSpPr>
        <p:spPr>
          <a:xfrm>
            <a:off x="898525" y="611188"/>
            <a:ext cx="8642449" cy="1008062"/>
          </a:xfrm>
          <a:prstGeom prst="rect">
            <a:avLst/>
          </a:prstGeom>
        </p:spPr>
        <p:txBody>
          <a:bodyPr vert="horz" lIns="102870" tIns="51435" rIns="102870" bIns="51435" rtlCol="0" anchor="t">
            <a:normAutofit/>
          </a:bodyPr>
          <a:lstStyle/>
          <a:p>
            <a:r>
              <a:rPr lang="fi-FI" smtClean="0"/>
              <a:t>Muokkaa perustyyl. napsautt.</a:t>
            </a:r>
            <a:endParaRPr lang="fi-FI" dirty="0"/>
          </a:p>
        </p:txBody>
      </p:sp>
    </p:spTree>
    <p:extLst>
      <p:ext uri="{BB962C8B-B14F-4D97-AF65-F5344CB8AC3E}">
        <p14:creationId xmlns:p14="http://schemas.microsoft.com/office/powerpoint/2010/main" val="2824195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6" name="Dian numeron paikkamerkki 5"/>
          <p:cNvSpPr>
            <a:spLocks noGrp="1"/>
          </p:cNvSpPr>
          <p:nvPr>
            <p:ph type="sldNum" sz="quarter" idx="11"/>
          </p:nvPr>
        </p:nvSpPr>
        <p:spPr/>
        <p:txBody>
          <a:bodyPr/>
          <a:lstStyle/>
          <a:p>
            <a:fld id="{38855AC4-C882-45D4-A23C-E08EBFB9ACDA}" type="slidenum">
              <a:rPr lang="fi-FI" smtClean="0"/>
              <a:pPr/>
              <a:t>‹#›</a:t>
            </a:fld>
            <a:endParaRPr lang="fi-FI" dirty="0"/>
          </a:p>
        </p:txBody>
      </p:sp>
      <p:sp>
        <p:nvSpPr>
          <p:cNvPr id="7" name="Alatunnisteen paikkamerkki 4"/>
          <p:cNvSpPr>
            <a:spLocks noGrp="1"/>
          </p:cNvSpPr>
          <p:nvPr>
            <p:ph type="ftr" sz="quarter" idx="13"/>
          </p:nvPr>
        </p:nvSpPr>
        <p:spPr>
          <a:xfrm>
            <a:off x="898524" y="7165007"/>
            <a:ext cx="8642450" cy="360040"/>
          </a:xfrm>
        </p:spPr>
        <p:txBody>
          <a:bodyPr/>
          <a:lstStyle/>
          <a:p>
            <a:r>
              <a:rPr lang="fi-FI" smtClean="0"/>
              <a:t>Sähkötyöturvallisuus | Työskentelykäytännöt | 2015 | SÄHKÖINFO OY</a:t>
            </a:r>
            <a:endParaRPr lang="fi-FI" b="1" dirty="0">
              <a:solidFill>
                <a:schemeClr val="bg1">
                  <a:lumMod val="65000"/>
                </a:schemeClr>
              </a:solidFill>
            </a:endParaRPr>
          </a:p>
        </p:txBody>
      </p:sp>
    </p:spTree>
    <p:extLst>
      <p:ext uri="{BB962C8B-B14F-4D97-AF65-F5344CB8AC3E}">
        <p14:creationId xmlns:p14="http://schemas.microsoft.com/office/powerpoint/2010/main" val="607926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898524" y="2348893"/>
            <a:ext cx="8759389" cy="1620771"/>
          </a:xfrm>
        </p:spPr>
        <p:txBody>
          <a:bodyPr/>
          <a:lstStyle>
            <a:lvl1pPr algn="ctr">
              <a:defRPr/>
            </a:lvl1pPr>
          </a:lstStyle>
          <a:p>
            <a:r>
              <a:rPr lang="fi-FI" smtClean="0"/>
              <a:t>Muokkaa perustyyl. napsautt.</a:t>
            </a:r>
            <a:endParaRPr lang="fi-FI" dirty="0"/>
          </a:p>
        </p:txBody>
      </p:sp>
      <p:sp>
        <p:nvSpPr>
          <p:cNvPr id="3" name="Alaotsikko 2"/>
          <p:cNvSpPr>
            <a:spLocks noGrp="1"/>
          </p:cNvSpPr>
          <p:nvPr>
            <p:ph type="subTitle" idx="1"/>
          </p:nvPr>
        </p:nvSpPr>
        <p:spPr>
          <a:xfrm>
            <a:off x="1566148" y="4284716"/>
            <a:ext cx="7398762" cy="1932323"/>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fi-FI" smtClean="0"/>
              <a:t>Muokkaa alaotsikon perustyyliä napsautt.</a:t>
            </a:r>
            <a:endParaRPr lang="fi-FI" dirty="0"/>
          </a:p>
        </p:txBody>
      </p:sp>
      <p:sp>
        <p:nvSpPr>
          <p:cNvPr id="5" name="Dian numeron paikkamerkki 4"/>
          <p:cNvSpPr>
            <a:spLocks noGrp="1"/>
          </p:cNvSpPr>
          <p:nvPr>
            <p:ph type="sldNum" sz="quarter" idx="11"/>
          </p:nvPr>
        </p:nvSpPr>
        <p:spPr/>
        <p:txBody>
          <a:bodyPr/>
          <a:lstStyle/>
          <a:p>
            <a:fld id="{38855AC4-C882-45D4-A23C-E08EBFB9ACDA}" type="slidenum">
              <a:rPr lang="fi-FI" smtClean="0"/>
              <a:pPr/>
              <a:t>‹#›</a:t>
            </a:fld>
            <a:endParaRPr lang="fi-FI" dirty="0"/>
          </a:p>
        </p:txBody>
      </p:sp>
      <p:sp>
        <p:nvSpPr>
          <p:cNvPr id="6" name="Alatunnisteen paikkamerkki 4"/>
          <p:cNvSpPr>
            <a:spLocks noGrp="1"/>
          </p:cNvSpPr>
          <p:nvPr>
            <p:ph type="ftr" sz="quarter" idx="13"/>
          </p:nvPr>
        </p:nvSpPr>
        <p:spPr>
          <a:xfrm>
            <a:off x="898524" y="7165007"/>
            <a:ext cx="8642450" cy="360040"/>
          </a:xfrm>
        </p:spPr>
        <p:txBody>
          <a:bodyPr/>
          <a:lstStyle/>
          <a:p>
            <a:r>
              <a:rPr lang="fi-FI" smtClean="0"/>
              <a:t>Sähkötyöturvallisuus | Työskentelykäytännöt | 2015 | SÄHKÖINFO OY</a:t>
            </a:r>
            <a:endParaRPr lang="fi-FI" b="1" dirty="0">
              <a:solidFill>
                <a:schemeClr val="bg1">
                  <a:lumMod val="65000"/>
                </a:schemeClr>
              </a:solidFill>
            </a:endParaRPr>
          </a:p>
        </p:txBody>
      </p:sp>
    </p:spTree>
    <p:extLst>
      <p:ext uri="{BB962C8B-B14F-4D97-AF65-F5344CB8AC3E}">
        <p14:creationId xmlns:p14="http://schemas.microsoft.com/office/powerpoint/2010/main" val="37553198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98524" y="4858812"/>
            <a:ext cx="8801081" cy="1501751"/>
          </a:xfrm>
          <a:prstGeom prst="rect">
            <a:avLst/>
          </a:prstGeom>
        </p:spPr>
        <p:txBody>
          <a:bodyPr anchor="t">
            <a:normAutofit/>
          </a:bodyPr>
          <a:lstStyle>
            <a:lvl1pPr algn="l">
              <a:defRPr sz="3200" b="0" cap="all" baseline="0"/>
            </a:lvl1pPr>
          </a:lstStyle>
          <a:p>
            <a:r>
              <a:rPr lang="fi-FI" dirty="0" smtClean="0"/>
              <a:t>Kurssin nimi</a:t>
            </a:r>
            <a:endParaRPr lang="fi-FI" dirty="0"/>
          </a:p>
        </p:txBody>
      </p:sp>
      <p:sp>
        <p:nvSpPr>
          <p:cNvPr id="3" name="Tekstin paikkamerkki 2"/>
          <p:cNvSpPr>
            <a:spLocks noGrp="1"/>
          </p:cNvSpPr>
          <p:nvPr>
            <p:ph type="body" idx="1" hasCustomPrompt="1"/>
          </p:nvPr>
        </p:nvSpPr>
        <p:spPr>
          <a:xfrm>
            <a:off x="898524" y="3204786"/>
            <a:ext cx="8801081" cy="1654026"/>
          </a:xfrm>
        </p:spPr>
        <p:txBody>
          <a:bodyPr anchor="b"/>
          <a:lstStyle>
            <a:lvl1pPr marL="0" indent="0">
              <a:buNone/>
              <a:defRPr sz="20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fi-FI" dirty="0" smtClean="0"/>
              <a:t>Kurssiaika ja -paikka</a:t>
            </a:r>
          </a:p>
        </p:txBody>
      </p:sp>
      <p:sp>
        <p:nvSpPr>
          <p:cNvPr id="4" name="Alatunnisteen paikkamerkki 3"/>
          <p:cNvSpPr>
            <a:spLocks noGrp="1"/>
          </p:cNvSpPr>
          <p:nvPr>
            <p:ph type="ftr" sz="quarter" idx="10"/>
          </p:nvPr>
        </p:nvSpPr>
        <p:spPr/>
        <p:txBody>
          <a:bodyPr/>
          <a:lstStyle/>
          <a:p>
            <a:r>
              <a:rPr lang="fi-FI" smtClean="0"/>
              <a:t>Sähkötyöturvallisuus | Työskentelykäytännöt | 2015 | SÄHKÖINFO OY</a:t>
            </a:r>
            <a:endParaRPr lang="fi-FI" dirty="0"/>
          </a:p>
        </p:txBody>
      </p:sp>
    </p:spTree>
    <p:extLst>
      <p:ext uri="{BB962C8B-B14F-4D97-AF65-F5344CB8AC3E}">
        <p14:creationId xmlns:p14="http://schemas.microsoft.com/office/powerpoint/2010/main" val="34428227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98524" y="4858812"/>
            <a:ext cx="8801081" cy="1501751"/>
          </a:xfrm>
          <a:prstGeom prst="rect">
            <a:avLst/>
          </a:prstGeom>
        </p:spPr>
        <p:txBody>
          <a:bodyPr anchor="t">
            <a:normAutofit/>
          </a:bodyPr>
          <a:lstStyle>
            <a:lvl1pPr algn="l">
              <a:defRPr sz="3200" b="0" cap="all" baseline="0"/>
            </a:lvl1pPr>
          </a:lstStyle>
          <a:p>
            <a:r>
              <a:rPr lang="fi-FI" dirty="0" smtClean="0"/>
              <a:t>Kurssin nimi</a:t>
            </a:r>
            <a:endParaRPr lang="fi-FI" dirty="0"/>
          </a:p>
        </p:txBody>
      </p:sp>
      <p:sp>
        <p:nvSpPr>
          <p:cNvPr id="3" name="Tekstin paikkamerkki 2"/>
          <p:cNvSpPr>
            <a:spLocks noGrp="1"/>
          </p:cNvSpPr>
          <p:nvPr>
            <p:ph type="body" idx="1" hasCustomPrompt="1"/>
          </p:nvPr>
        </p:nvSpPr>
        <p:spPr>
          <a:xfrm>
            <a:off x="898524" y="3204786"/>
            <a:ext cx="8801081" cy="1654026"/>
          </a:xfrm>
        </p:spPr>
        <p:txBody>
          <a:bodyPr anchor="b">
            <a:normAutofit/>
          </a:bodyPr>
          <a:lstStyle>
            <a:lvl1pPr marL="0" indent="0">
              <a:buNone/>
              <a:defRPr sz="20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fi-FI" dirty="0" smtClean="0"/>
              <a:t>Kurssiaika ja -paikka</a:t>
            </a:r>
          </a:p>
        </p:txBody>
      </p:sp>
      <p:sp>
        <p:nvSpPr>
          <p:cNvPr id="4" name="Alatunnisteen paikkamerkki 3"/>
          <p:cNvSpPr>
            <a:spLocks noGrp="1"/>
          </p:cNvSpPr>
          <p:nvPr>
            <p:ph type="ftr" sz="quarter" idx="10"/>
          </p:nvPr>
        </p:nvSpPr>
        <p:spPr>
          <a:xfrm>
            <a:off x="898524" y="7092999"/>
            <a:ext cx="6554217" cy="401637"/>
          </a:xfrm>
        </p:spPr>
        <p:txBody>
          <a:bodyPr/>
          <a:lstStyle/>
          <a:p>
            <a:r>
              <a:rPr lang="fi-FI" smtClean="0"/>
              <a:t>Sähkötyöturvallisuus | Työskentelykäytännöt | 2015 | SÄHKÖINFO OY</a:t>
            </a:r>
            <a:endParaRPr lang="fi-FI" dirty="0"/>
          </a:p>
        </p:txBody>
      </p:sp>
    </p:spTree>
    <p:extLst>
      <p:ext uri="{BB962C8B-B14F-4D97-AF65-F5344CB8AC3E}">
        <p14:creationId xmlns:p14="http://schemas.microsoft.com/office/powerpoint/2010/main" val="13223877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98524" y="4858812"/>
            <a:ext cx="8801081" cy="1501751"/>
          </a:xfrm>
          <a:prstGeom prst="rect">
            <a:avLst/>
          </a:prstGeom>
        </p:spPr>
        <p:txBody>
          <a:bodyPr anchor="t">
            <a:normAutofit/>
          </a:bodyPr>
          <a:lstStyle>
            <a:lvl1pPr algn="l">
              <a:defRPr sz="3200" b="0" cap="all" baseline="0"/>
            </a:lvl1pPr>
          </a:lstStyle>
          <a:p>
            <a:r>
              <a:rPr lang="fi-FI" dirty="0" smtClean="0"/>
              <a:t>Kurssin nimi</a:t>
            </a:r>
            <a:endParaRPr lang="fi-FI" dirty="0"/>
          </a:p>
        </p:txBody>
      </p:sp>
      <p:sp>
        <p:nvSpPr>
          <p:cNvPr id="3" name="Tekstin paikkamerkki 2"/>
          <p:cNvSpPr>
            <a:spLocks noGrp="1"/>
          </p:cNvSpPr>
          <p:nvPr>
            <p:ph type="body" idx="1" hasCustomPrompt="1"/>
          </p:nvPr>
        </p:nvSpPr>
        <p:spPr>
          <a:xfrm>
            <a:off x="898524" y="3204786"/>
            <a:ext cx="8801081" cy="1654026"/>
          </a:xfrm>
        </p:spPr>
        <p:txBody>
          <a:bodyPr anchor="b">
            <a:normAutofit/>
          </a:bodyPr>
          <a:lstStyle>
            <a:lvl1pPr marL="0" indent="0">
              <a:buNone/>
              <a:defRPr sz="20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fi-FI" dirty="0" smtClean="0"/>
              <a:t>Kurssiaika ja -paikka</a:t>
            </a:r>
          </a:p>
        </p:txBody>
      </p:sp>
      <p:sp>
        <p:nvSpPr>
          <p:cNvPr id="4" name="Alatunnisteen paikkamerkki 3"/>
          <p:cNvSpPr>
            <a:spLocks noGrp="1"/>
          </p:cNvSpPr>
          <p:nvPr>
            <p:ph type="ftr" sz="quarter" idx="10"/>
          </p:nvPr>
        </p:nvSpPr>
        <p:spPr>
          <a:xfrm>
            <a:off x="898524" y="7092999"/>
            <a:ext cx="6554217" cy="401637"/>
          </a:xfrm>
        </p:spPr>
        <p:txBody>
          <a:bodyPr/>
          <a:lstStyle/>
          <a:p>
            <a:r>
              <a:rPr lang="fi-FI" smtClean="0"/>
              <a:t>Sähkötyöturvallisuus | Työskentelykäytännöt | 2015 | SÄHKÖINFO OY</a:t>
            </a:r>
            <a:endParaRPr lang="fi-FI" dirty="0"/>
          </a:p>
        </p:txBody>
      </p:sp>
    </p:spTree>
    <p:extLst>
      <p:ext uri="{BB962C8B-B14F-4D97-AF65-F5344CB8AC3E}">
        <p14:creationId xmlns:p14="http://schemas.microsoft.com/office/powerpoint/2010/main" val="10465892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98524" y="4858812"/>
            <a:ext cx="8801081" cy="1501751"/>
          </a:xfrm>
          <a:prstGeom prst="rect">
            <a:avLst/>
          </a:prstGeom>
        </p:spPr>
        <p:txBody>
          <a:bodyPr anchor="t">
            <a:normAutofit/>
          </a:bodyPr>
          <a:lstStyle>
            <a:lvl1pPr algn="l">
              <a:defRPr sz="3200" b="0" cap="all" baseline="0"/>
            </a:lvl1pPr>
          </a:lstStyle>
          <a:p>
            <a:r>
              <a:rPr lang="fi-FI" dirty="0" smtClean="0"/>
              <a:t>Kurssin nimi</a:t>
            </a:r>
            <a:endParaRPr lang="fi-FI" dirty="0"/>
          </a:p>
        </p:txBody>
      </p:sp>
      <p:sp>
        <p:nvSpPr>
          <p:cNvPr id="3" name="Tekstin paikkamerkki 2"/>
          <p:cNvSpPr>
            <a:spLocks noGrp="1"/>
          </p:cNvSpPr>
          <p:nvPr>
            <p:ph type="body" idx="1" hasCustomPrompt="1"/>
          </p:nvPr>
        </p:nvSpPr>
        <p:spPr>
          <a:xfrm>
            <a:off x="898524" y="3204786"/>
            <a:ext cx="8801081" cy="1654026"/>
          </a:xfrm>
        </p:spPr>
        <p:txBody>
          <a:bodyPr anchor="b">
            <a:normAutofit/>
          </a:bodyPr>
          <a:lstStyle>
            <a:lvl1pPr marL="0" indent="0">
              <a:buNone/>
              <a:defRPr sz="2000" baseline="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fi-FI" dirty="0" smtClean="0"/>
              <a:t>Kurssiaika ja -paikka</a:t>
            </a:r>
          </a:p>
        </p:txBody>
      </p:sp>
      <p:sp>
        <p:nvSpPr>
          <p:cNvPr id="4" name="Alatunnisteen paikkamerkki 3"/>
          <p:cNvSpPr>
            <a:spLocks noGrp="1"/>
          </p:cNvSpPr>
          <p:nvPr>
            <p:ph type="ftr" sz="quarter" idx="10"/>
          </p:nvPr>
        </p:nvSpPr>
        <p:spPr>
          <a:xfrm>
            <a:off x="898524" y="7092999"/>
            <a:ext cx="6554217" cy="401637"/>
          </a:xfrm>
        </p:spPr>
        <p:txBody>
          <a:bodyPr/>
          <a:lstStyle/>
          <a:p>
            <a:r>
              <a:rPr lang="fi-FI" smtClean="0"/>
              <a:t>Sähkötyöturvallisuus | Työskentelykäytännöt | 2015 | SÄHKÖINFO OY</a:t>
            </a:r>
            <a:endParaRPr lang="fi-FI" dirty="0"/>
          </a:p>
        </p:txBody>
      </p:sp>
    </p:spTree>
    <p:extLst>
      <p:ext uri="{BB962C8B-B14F-4D97-AF65-F5344CB8AC3E}">
        <p14:creationId xmlns:p14="http://schemas.microsoft.com/office/powerpoint/2010/main" val="41595549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98524" y="2348893"/>
            <a:ext cx="8759389" cy="1620771"/>
          </a:xfrm>
          <a:prstGeom prst="rect">
            <a:avLst/>
          </a:prstGeom>
        </p:spPr>
        <p:txBody>
          <a:bodyPr/>
          <a:lstStyle>
            <a:lvl1pPr algn="ctr">
              <a:defRPr/>
            </a:lvl1pPr>
          </a:lstStyle>
          <a:p>
            <a:r>
              <a:rPr lang="fi-FI" dirty="0" smtClean="0"/>
              <a:t>Kiitos</a:t>
            </a:r>
            <a:endParaRPr lang="fi-FI" dirty="0"/>
          </a:p>
        </p:txBody>
      </p:sp>
      <p:sp>
        <p:nvSpPr>
          <p:cNvPr id="3" name="Alaotsikko 2"/>
          <p:cNvSpPr>
            <a:spLocks noGrp="1"/>
          </p:cNvSpPr>
          <p:nvPr>
            <p:ph type="subTitle" idx="1" hasCustomPrompt="1"/>
          </p:nvPr>
        </p:nvSpPr>
        <p:spPr>
          <a:xfrm>
            <a:off x="1566148" y="4284716"/>
            <a:ext cx="7308692" cy="1932323"/>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fi-FI" dirty="0" smtClean="0"/>
              <a:t>Kurssivastaava</a:t>
            </a:r>
            <a:endParaRPr lang="fi-FI" dirty="0"/>
          </a:p>
        </p:txBody>
      </p:sp>
    </p:spTree>
    <p:extLst>
      <p:ext uri="{BB962C8B-B14F-4D97-AF65-F5344CB8AC3E}">
        <p14:creationId xmlns:p14="http://schemas.microsoft.com/office/powerpoint/2010/main" val="72523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Kuv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1628" y="6252984"/>
            <a:ext cx="879360" cy="1308279"/>
          </a:xfrm>
          <a:prstGeom prst="rect">
            <a:avLst/>
          </a:prstGeom>
        </p:spPr>
      </p:pic>
      <p:pic>
        <p:nvPicPr>
          <p:cNvPr id="12" name="Kuva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84287"/>
            <a:ext cx="3486912" cy="5187696"/>
          </a:xfrm>
          <a:prstGeom prst="rect">
            <a:avLst/>
          </a:prstGeom>
        </p:spPr>
      </p:pic>
      <p:sp>
        <p:nvSpPr>
          <p:cNvPr id="2" name="Otsikon paikkamerkki 1"/>
          <p:cNvSpPr>
            <a:spLocks noGrp="1"/>
          </p:cNvSpPr>
          <p:nvPr>
            <p:ph type="title"/>
          </p:nvPr>
        </p:nvSpPr>
        <p:spPr>
          <a:xfrm>
            <a:off x="898525" y="612279"/>
            <a:ext cx="9020414" cy="1008063"/>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sp>
        <p:nvSpPr>
          <p:cNvPr id="3" name="Tekstin paikkamerkki 2"/>
          <p:cNvSpPr>
            <a:spLocks noGrp="1"/>
          </p:cNvSpPr>
          <p:nvPr>
            <p:ph type="body" idx="1"/>
          </p:nvPr>
        </p:nvSpPr>
        <p:spPr>
          <a:xfrm>
            <a:off x="898525" y="1620391"/>
            <a:ext cx="9020414" cy="5133988"/>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Alatunnisteen paikkamerkki 3"/>
          <p:cNvSpPr>
            <a:spLocks noGrp="1"/>
          </p:cNvSpPr>
          <p:nvPr>
            <p:ph type="ftr" sz="quarter" idx="3"/>
          </p:nvPr>
        </p:nvSpPr>
        <p:spPr>
          <a:xfrm>
            <a:off x="898524" y="7165007"/>
            <a:ext cx="8426425" cy="360040"/>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r>
              <a:rPr lang="fi-FI" smtClean="0"/>
              <a:t>Sähkötyöturvallisuus | Työskentelykäytännöt | 2015 | SÄHKÖINFO OY</a:t>
            </a:r>
            <a:endParaRPr lang="fi-FI" dirty="0"/>
          </a:p>
        </p:txBody>
      </p:sp>
      <p:sp>
        <p:nvSpPr>
          <p:cNvPr id="5" name="Dian numeron paikkamerkki 4"/>
          <p:cNvSpPr>
            <a:spLocks noGrp="1"/>
          </p:cNvSpPr>
          <p:nvPr>
            <p:ph type="sldNum" sz="quarter" idx="4"/>
          </p:nvPr>
        </p:nvSpPr>
        <p:spPr>
          <a:xfrm>
            <a:off x="9756998" y="7008813"/>
            <a:ext cx="504056" cy="401637"/>
          </a:xfrm>
          <a:prstGeom prst="rect">
            <a:avLst/>
          </a:prstGeom>
        </p:spPr>
        <p:txBody>
          <a:bodyPr vert="horz" lIns="91440" tIns="45720" rIns="91440" bIns="45720" rtlCol="0" anchor="ctr"/>
          <a:lstStyle>
            <a:lvl1pPr algn="ctr">
              <a:defRPr sz="1400">
                <a:solidFill>
                  <a:schemeClr val="tx1">
                    <a:tint val="75000"/>
                  </a:schemeClr>
                </a:solidFill>
              </a:defRPr>
            </a:lvl1pPr>
          </a:lstStyle>
          <a:p>
            <a:fld id="{38855AC4-C882-45D4-A23C-E08EBFB9ACDA}" type="slidenum">
              <a:rPr lang="fi-FI" smtClean="0"/>
              <a:pPr/>
              <a:t>‹#›</a:t>
            </a:fld>
            <a:endParaRPr lang="fi-FI" dirty="0"/>
          </a:p>
        </p:txBody>
      </p:sp>
    </p:spTree>
    <p:extLst>
      <p:ext uri="{BB962C8B-B14F-4D97-AF65-F5344CB8AC3E}">
        <p14:creationId xmlns:p14="http://schemas.microsoft.com/office/powerpoint/2010/main" val="3187137083"/>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1" r:id="rId4"/>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1pPr>
      <a:lvl2pPr marL="835819" indent="-321469"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2pPr>
      <a:lvl3pPr marL="1285875" indent="-257175"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3pPr>
      <a:lvl4pPr marL="1800225" indent="-257175"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4pPr>
      <a:lvl5pPr marL="2314575" indent="-257175"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649" y="-1"/>
            <a:ext cx="6831339" cy="7561263"/>
          </a:xfrm>
          <a:prstGeom prst="rect">
            <a:avLst/>
          </a:prstGeom>
        </p:spPr>
      </p:pic>
      <p:pic>
        <p:nvPicPr>
          <p:cNvPr id="12" name="Kuv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4287"/>
            <a:ext cx="3486912" cy="5187696"/>
          </a:xfrm>
          <a:prstGeom prst="rect">
            <a:avLst/>
          </a:prstGeom>
        </p:spPr>
      </p:pic>
      <p:sp>
        <p:nvSpPr>
          <p:cNvPr id="3" name="Tekstin paikkamerkki 2"/>
          <p:cNvSpPr>
            <a:spLocks noGrp="1"/>
          </p:cNvSpPr>
          <p:nvPr>
            <p:ph type="body" idx="1"/>
          </p:nvPr>
        </p:nvSpPr>
        <p:spPr>
          <a:xfrm>
            <a:off x="898525" y="1619249"/>
            <a:ext cx="9020414" cy="5135129"/>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pic>
        <p:nvPicPr>
          <p:cNvPr id="6" name="Kuva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862" y="7092999"/>
            <a:ext cx="1396752" cy="223480"/>
          </a:xfrm>
          <a:prstGeom prst="rect">
            <a:avLst/>
          </a:prstGeom>
        </p:spPr>
      </p:pic>
      <p:sp>
        <p:nvSpPr>
          <p:cNvPr id="4" name="Alatunnisteen paikkamerkki 3"/>
          <p:cNvSpPr>
            <a:spLocks noGrp="1"/>
          </p:cNvSpPr>
          <p:nvPr>
            <p:ph type="ftr" sz="quarter" idx="3"/>
          </p:nvPr>
        </p:nvSpPr>
        <p:spPr>
          <a:xfrm>
            <a:off x="898524" y="7092999"/>
            <a:ext cx="6554217" cy="401637"/>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r>
              <a:rPr lang="fi-FI" smtClean="0"/>
              <a:t>Sähkötyöturvallisuus | Työskentelykäytännöt | 2015 | SÄHKÖINFO OY</a:t>
            </a:r>
            <a:endParaRPr lang="fi-FI" dirty="0"/>
          </a:p>
        </p:txBody>
      </p:sp>
      <p:sp>
        <p:nvSpPr>
          <p:cNvPr id="9" name="Otsikon paikkamerkki 1"/>
          <p:cNvSpPr>
            <a:spLocks noGrp="1"/>
          </p:cNvSpPr>
          <p:nvPr>
            <p:ph type="title"/>
          </p:nvPr>
        </p:nvSpPr>
        <p:spPr>
          <a:xfrm>
            <a:off x="898525" y="611188"/>
            <a:ext cx="9020414" cy="1008062"/>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1118391328"/>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1pPr>
      <a:lvl2pPr marL="835819" indent="-321469"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2pPr>
      <a:lvl3pPr marL="12858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3pPr>
      <a:lvl4pPr marL="180022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4pPr>
      <a:lvl5pPr marL="23145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Kuva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 y="684287"/>
            <a:ext cx="3486912" cy="5187696"/>
          </a:xfrm>
          <a:prstGeom prst="rect">
            <a:avLst/>
          </a:prstGeom>
        </p:spPr>
      </p:pic>
      <p:sp>
        <p:nvSpPr>
          <p:cNvPr id="3" name="Tekstin paikkamerkki 2"/>
          <p:cNvSpPr>
            <a:spLocks noGrp="1"/>
          </p:cNvSpPr>
          <p:nvPr>
            <p:ph type="body" idx="1"/>
          </p:nvPr>
        </p:nvSpPr>
        <p:spPr>
          <a:xfrm>
            <a:off x="906567" y="1619251"/>
            <a:ext cx="9020414" cy="5422466"/>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466" y="0"/>
            <a:ext cx="5097792" cy="7561263"/>
          </a:xfrm>
          <a:prstGeom prst="rect">
            <a:avLst/>
          </a:prstGeom>
        </p:spPr>
      </p:pic>
      <p:pic>
        <p:nvPicPr>
          <p:cNvPr id="9" name="Kuva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862" y="7092999"/>
            <a:ext cx="1396752" cy="223480"/>
          </a:xfrm>
          <a:prstGeom prst="rect">
            <a:avLst/>
          </a:prstGeom>
        </p:spPr>
      </p:pic>
      <p:sp>
        <p:nvSpPr>
          <p:cNvPr id="8" name="Alatunnisteen paikkamerkki 3"/>
          <p:cNvSpPr>
            <a:spLocks noGrp="1"/>
          </p:cNvSpPr>
          <p:nvPr>
            <p:ph type="ftr" sz="quarter" idx="3"/>
          </p:nvPr>
        </p:nvSpPr>
        <p:spPr>
          <a:xfrm>
            <a:off x="898524" y="7092999"/>
            <a:ext cx="6554217" cy="401637"/>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r>
              <a:rPr lang="fi-FI" smtClean="0"/>
              <a:t>Sähkötyöturvallisuus | Työskentelykäytännöt | 2015 | SÄHKÖINFO OY</a:t>
            </a:r>
            <a:endParaRPr lang="fi-FI" dirty="0"/>
          </a:p>
        </p:txBody>
      </p:sp>
      <p:sp>
        <p:nvSpPr>
          <p:cNvPr id="11" name="Otsikon paikkamerkki 1"/>
          <p:cNvSpPr>
            <a:spLocks noGrp="1"/>
          </p:cNvSpPr>
          <p:nvPr>
            <p:ph type="title"/>
          </p:nvPr>
        </p:nvSpPr>
        <p:spPr>
          <a:xfrm>
            <a:off x="906567" y="611188"/>
            <a:ext cx="9020414" cy="1008063"/>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2169240285"/>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13258"/>
            <a:ext cx="5030788" cy="7551390"/>
          </a:xfrm>
          <a:prstGeom prst="rect">
            <a:avLst/>
          </a:prstGeom>
        </p:spPr>
      </p:pic>
      <p:pic>
        <p:nvPicPr>
          <p:cNvPr id="12" name="Kuv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 y="684287"/>
            <a:ext cx="3486912" cy="5187696"/>
          </a:xfrm>
          <a:prstGeom prst="rect">
            <a:avLst/>
          </a:prstGeom>
        </p:spPr>
      </p:pic>
      <p:sp>
        <p:nvSpPr>
          <p:cNvPr id="3" name="Tekstin paikkamerkki 2"/>
          <p:cNvSpPr>
            <a:spLocks noGrp="1"/>
          </p:cNvSpPr>
          <p:nvPr>
            <p:ph type="body" idx="1"/>
          </p:nvPr>
        </p:nvSpPr>
        <p:spPr>
          <a:xfrm>
            <a:off x="898525" y="1608218"/>
            <a:ext cx="9020414" cy="5422466"/>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pic>
        <p:nvPicPr>
          <p:cNvPr id="9" name="Kuva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862" y="7092999"/>
            <a:ext cx="1396752" cy="223480"/>
          </a:xfrm>
          <a:prstGeom prst="rect">
            <a:avLst/>
          </a:prstGeom>
        </p:spPr>
      </p:pic>
      <p:sp>
        <p:nvSpPr>
          <p:cNvPr id="8" name="Alatunnisteen paikkamerkki 3"/>
          <p:cNvSpPr>
            <a:spLocks noGrp="1"/>
          </p:cNvSpPr>
          <p:nvPr>
            <p:ph type="ftr" sz="quarter" idx="3"/>
          </p:nvPr>
        </p:nvSpPr>
        <p:spPr>
          <a:xfrm>
            <a:off x="898524" y="7092999"/>
            <a:ext cx="6554217" cy="401637"/>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r>
              <a:rPr lang="fi-FI" smtClean="0"/>
              <a:t>Sähkötyöturvallisuus | Työskentelykäytännöt | 2015 | SÄHKÖINFO OY</a:t>
            </a:r>
            <a:endParaRPr lang="fi-FI" dirty="0"/>
          </a:p>
        </p:txBody>
      </p:sp>
      <p:sp>
        <p:nvSpPr>
          <p:cNvPr id="11" name="Otsikon paikkamerkki 1"/>
          <p:cNvSpPr>
            <a:spLocks noGrp="1"/>
          </p:cNvSpPr>
          <p:nvPr>
            <p:ph type="title"/>
          </p:nvPr>
        </p:nvSpPr>
        <p:spPr>
          <a:xfrm>
            <a:off x="898525" y="600155"/>
            <a:ext cx="9020414" cy="1008063"/>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2115668948"/>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1pPr>
      <a:lvl2pPr marL="835819" indent="-321469"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2pPr>
      <a:lvl3pPr marL="12858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3pPr>
      <a:lvl4pPr marL="180022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4pPr>
      <a:lvl5pPr marL="23145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Kuva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4287"/>
            <a:ext cx="3486912" cy="5187696"/>
          </a:xfrm>
          <a:prstGeom prst="rect">
            <a:avLst/>
          </a:prstGeom>
        </p:spPr>
      </p:pic>
      <p:sp>
        <p:nvSpPr>
          <p:cNvPr id="3" name="Tekstin paikkamerkki 2"/>
          <p:cNvSpPr>
            <a:spLocks noGrp="1"/>
          </p:cNvSpPr>
          <p:nvPr>
            <p:ph type="body" idx="1"/>
          </p:nvPr>
        </p:nvSpPr>
        <p:spPr>
          <a:xfrm>
            <a:off x="898525" y="1619250"/>
            <a:ext cx="9020414" cy="5422466"/>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pic>
        <p:nvPicPr>
          <p:cNvPr id="8" name="Kuva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862" y="7092999"/>
            <a:ext cx="1396752" cy="223480"/>
          </a:xfrm>
          <a:prstGeom prst="rect">
            <a:avLst/>
          </a:prstGeom>
        </p:spPr>
      </p:pic>
      <p:sp>
        <p:nvSpPr>
          <p:cNvPr id="7" name="Alatunnisteen paikkamerkki 3"/>
          <p:cNvSpPr>
            <a:spLocks noGrp="1"/>
          </p:cNvSpPr>
          <p:nvPr>
            <p:ph type="ftr" sz="quarter" idx="3"/>
          </p:nvPr>
        </p:nvSpPr>
        <p:spPr>
          <a:xfrm>
            <a:off x="898524" y="7092999"/>
            <a:ext cx="6554217" cy="401637"/>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r>
              <a:rPr lang="fi-FI" smtClean="0"/>
              <a:t>Sähkötyöturvallisuus | Työskentelykäytännöt | 2015 | SÄHKÖINFO OY</a:t>
            </a:r>
            <a:endParaRPr lang="fi-FI" dirty="0"/>
          </a:p>
        </p:txBody>
      </p:sp>
      <p:sp>
        <p:nvSpPr>
          <p:cNvPr id="9" name="Otsikon paikkamerkki 1"/>
          <p:cNvSpPr>
            <a:spLocks noGrp="1"/>
          </p:cNvSpPr>
          <p:nvPr>
            <p:ph type="title"/>
          </p:nvPr>
        </p:nvSpPr>
        <p:spPr>
          <a:xfrm>
            <a:off x="898525" y="611187"/>
            <a:ext cx="9020414" cy="1008063"/>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69932393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1pPr>
      <a:lvl2pPr marL="835819" indent="-321469"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2pPr>
      <a:lvl3pPr marL="12858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3pPr>
      <a:lvl4pPr marL="180022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Kuva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4287"/>
            <a:ext cx="3486912" cy="5187696"/>
          </a:xfrm>
          <a:prstGeom prst="rect">
            <a:avLst/>
          </a:prstGeom>
        </p:spPr>
      </p:pic>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sp>
        <p:nvSpPr>
          <p:cNvPr id="3" name="Tekstin paikkamerkki 2"/>
          <p:cNvSpPr>
            <a:spLocks noGrp="1"/>
          </p:cNvSpPr>
          <p:nvPr>
            <p:ph type="body" idx="1"/>
          </p:nvPr>
        </p:nvSpPr>
        <p:spPr>
          <a:xfrm>
            <a:off x="898525" y="1615838"/>
            <a:ext cx="9020414" cy="5422466"/>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1" name="Kuva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862" y="7092999"/>
            <a:ext cx="1396752" cy="223480"/>
          </a:xfrm>
          <a:prstGeom prst="rect">
            <a:avLst/>
          </a:prstGeom>
        </p:spPr>
      </p:pic>
      <p:sp>
        <p:nvSpPr>
          <p:cNvPr id="7" name="Otsikon paikkamerkki 1"/>
          <p:cNvSpPr>
            <a:spLocks noGrp="1"/>
          </p:cNvSpPr>
          <p:nvPr>
            <p:ph type="title"/>
          </p:nvPr>
        </p:nvSpPr>
        <p:spPr>
          <a:xfrm>
            <a:off x="898525" y="607775"/>
            <a:ext cx="9020414" cy="1008063"/>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3054091149"/>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1pPr>
      <a:lvl2pPr marL="835819" indent="-321469"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2pPr>
      <a:lvl3pPr marL="1285875" indent="-257175"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3pPr>
      <a:lvl4pPr marL="1800225" indent="-257175"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4pPr>
      <a:lvl5pPr marL="2314575" indent="-257175" algn="l" defTabSz="1028700" rtl="0" eaLnBrk="1" latinLnBrk="0" hangingPunct="1">
        <a:spcBef>
          <a:spcPts val="800"/>
        </a:spcBef>
        <a:buFont typeface="Arial" pitchFamily="34" charset="0"/>
        <a:buChar char="»"/>
        <a:defRPr sz="2400" kern="1200">
          <a:solidFill>
            <a:schemeClr val="accent6">
              <a:lumMod val="10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3" cstate="print">
            <a:extLst>
              <a:ext uri="{28A0092B-C50C-407E-A947-70E740481C1C}">
                <a14:useLocalDpi xmlns:a14="http://schemas.microsoft.com/office/drawing/2010/main" val="0"/>
              </a:ext>
            </a:extLst>
          </a:blip>
          <a:srcRect r="6239"/>
          <a:stretch/>
        </p:blipFill>
        <p:spPr>
          <a:xfrm>
            <a:off x="5951310" y="0"/>
            <a:ext cx="4489678" cy="7561263"/>
          </a:xfrm>
          <a:prstGeom prst="rect">
            <a:avLst/>
          </a:prstGeom>
        </p:spPr>
      </p:pic>
      <p:pic>
        <p:nvPicPr>
          <p:cNvPr id="12" name="Kuv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 y="684287"/>
            <a:ext cx="3486912" cy="5187696"/>
          </a:xfrm>
          <a:prstGeom prst="rect">
            <a:avLst/>
          </a:prstGeom>
        </p:spPr>
      </p:pic>
      <p:sp>
        <p:nvSpPr>
          <p:cNvPr id="3" name="Tekstin paikkamerkki 2"/>
          <p:cNvSpPr>
            <a:spLocks noGrp="1"/>
          </p:cNvSpPr>
          <p:nvPr>
            <p:ph type="body" idx="1"/>
          </p:nvPr>
        </p:nvSpPr>
        <p:spPr>
          <a:xfrm>
            <a:off x="898525" y="1608218"/>
            <a:ext cx="9020414" cy="5422466"/>
          </a:xfrm>
          <a:prstGeom prst="rect">
            <a:avLst/>
          </a:prstGeom>
        </p:spPr>
        <p:txBody>
          <a:bodyPr vert="horz" lIns="102870" tIns="51435" rIns="102870" bIns="51435"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cxnSp>
        <p:nvCxnSpPr>
          <p:cNvPr id="10" name="Suora yhdysviiva 9"/>
          <p:cNvCxnSpPr/>
          <p:nvPr/>
        </p:nvCxnSpPr>
        <p:spPr>
          <a:xfrm>
            <a:off x="0" y="7092999"/>
            <a:ext cx="898525" cy="0"/>
          </a:xfrm>
          <a:prstGeom prst="line">
            <a:avLst/>
          </a:prstGeom>
          <a:ln>
            <a:solidFill>
              <a:srgbClr val="AC1D3B"/>
            </a:solidFill>
          </a:ln>
        </p:spPr>
        <p:style>
          <a:lnRef idx="1">
            <a:schemeClr val="accent1"/>
          </a:lnRef>
          <a:fillRef idx="0">
            <a:schemeClr val="accent1"/>
          </a:fillRef>
          <a:effectRef idx="0">
            <a:schemeClr val="accent1"/>
          </a:effectRef>
          <a:fontRef idx="minor">
            <a:schemeClr val="tx1"/>
          </a:fontRef>
        </p:style>
      </p:cxnSp>
      <p:pic>
        <p:nvPicPr>
          <p:cNvPr id="9" name="Kuva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2862" y="7092999"/>
            <a:ext cx="1396752" cy="223480"/>
          </a:xfrm>
          <a:prstGeom prst="rect">
            <a:avLst/>
          </a:prstGeom>
        </p:spPr>
      </p:pic>
      <p:sp>
        <p:nvSpPr>
          <p:cNvPr id="8" name="Alatunnisteen paikkamerkki 3"/>
          <p:cNvSpPr>
            <a:spLocks noGrp="1"/>
          </p:cNvSpPr>
          <p:nvPr>
            <p:ph type="ftr" sz="quarter" idx="3"/>
          </p:nvPr>
        </p:nvSpPr>
        <p:spPr>
          <a:xfrm>
            <a:off x="898524" y="7092999"/>
            <a:ext cx="6554217" cy="401637"/>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r>
              <a:rPr lang="fi-FI" smtClean="0">
                <a:solidFill>
                  <a:srgbClr val="151515">
                    <a:tint val="75000"/>
                  </a:srgbClr>
                </a:solidFill>
              </a:rPr>
              <a:t>Sähkötyöturvallisuus | Työskentelykäytännöt | 2015 | SÄHKÖINFO OY</a:t>
            </a:r>
            <a:endParaRPr lang="fi-FI" dirty="0">
              <a:solidFill>
                <a:srgbClr val="151515">
                  <a:tint val="75000"/>
                </a:srgbClr>
              </a:solidFill>
            </a:endParaRPr>
          </a:p>
        </p:txBody>
      </p:sp>
      <p:sp>
        <p:nvSpPr>
          <p:cNvPr id="11" name="Otsikon paikkamerkki 1"/>
          <p:cNvSpPr>
            <a:spLocks noGrp="1"/>
          </p:cNvSpPr>
          <p:nvPr>
            <p:ph type="title"/>
          </p:nvPr>
        </p:nvSpPr>
        <p:spPr>
          <a:xfrm>
            <a:off x="898525" y="600155"/>
            <a:ext cx="9020414" cy="1008063"/>
          </a:xfrm>
          <a:prstGeom prst="rect">
            <a:avLst/>
          </a:prstGeom>
        </p:spPr>
        <p:txBody>
          <a:bodyPr vert="horz" lIns="102870" tIns="51435" rIns="102870" bIns="51435" rtlCol="0" anchor="t">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3947186390"/>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dt="0"/>
  <p:txStyles>
    <p:titleStyle>
      <a:lvl1pPr algn="l" defTabSz="1028700" rtl="0" eaLnBrk="1" latinLnBrk="0" hangingPunct="1">
        <a:spcBef>
          <a:spcPct val="0"/>
        </a:spcBef>
        <a:buNone/>
        <a:defRPr sz="4000" kern="1200">
          <a:solidFill>
            <a:srgbClr val="0072BA"/>
          </a:solidFill>
          <a:latin typeface="+mj-lt"/>
          <a:ea typeface="+mj-ea"/>
          <a:cs typeface="+mj-cs"/>
        </a:defRPr>
      </a:lvl1pPr>
    </p:titleStyle>
    <p:bodyStyle>
      <a:lvl1pPr marL="385763" indent="-385763"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1pPr>
      <a:lvl2pPr marL="835819" indent="-321469"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2pPr>
      <a:lvl3pPr marL="12858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3pPr>
      <a:lvl4pPr marL="180022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4pPr>
      <a:lvl5pPr marL="2314575" indent="-257175" algn="l" defTabSz="1028700" rtl="0" eaLnBrk="1" latinLnBrk="0" hangingPunct="1">
        <a:spcBef>
          <a:spcPts val="800"/>
        </a:spcBef>
        <a:buFont typeface="Arial" pitchFamily="34" charset="0"/>
        <a:buChar char="»"/>
        <a:defRPr sz="24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i-FI"/>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01_1%20Kuolemaan%20johtaneita%20s&#228;hk&#246;tapaturmia.pptx#-1,33,Indusoitunut j&#228;nnite aiheutti kuoleman 20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06_1%20Ty&#246;skentely%20j&#228;nnitteett&#246;m&#228;n&#228;.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06_2%20J&#228;nnitety&#246;t.pptx" TargetMode="External"/><Relationship Id="rId4" Type="http://schemas.openxmlformats.org/officeDocument/2006/relationships/hyperlink" Target="06_3%20Ty&#246;skentely%20j&#228;nnitteisten%20osien%20l&#228;heisyydess&#228;.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b="1" dirty="0" smtClean="0"/>
              <a:t>TYÖSKENTELYKÄYTÄNNÖT -</a:t>
            </a:r>
            <a:br>
              <a:rPr lang="fi-FI" sz="4000" b="1" dirty="0" smtClean="0"/>
            </a:br>
            <a:r>
              <a:rPr lang="fi-FI" sz="4000" b="1" dirty="0" smtClean="0"/>
              <a:t>YLEISTÄ</a:t>
            </a:r>
            <a:endParaRPr lang="fi-FI" sz="4000" b="1" dirty="0"/>
          </a:p>
        </p:txBody>
      </p:sp>
      <p:sp>
        <p:nvSpPr>
          <p:cNvPr id="3" name="Tekstin paikkamerkki 2"/>
          <p:cNvSpPr>
            <a:spLocks noGrp="1"/>
          </p:cNvSpPr>
          <p:nvPr>
            <p:ph type="body" idx="1"/>
          </p:nvPr>
        </p:nvSpPr>
        <p:spPr/>
        <p:txBody>
          <a:bodyPr>
            <a:normAutofit/>
          </a:bodyPr>
          <a:lstStyle/>
          <a:p>
            <a:r>
              <a:rPr lang="fi-FI" sz="3600" dirty="0" smtClean="0"/>
              <a:t>SFS 6002 käytännössä</a:t>
            </a:r>
            <a:endParaRPr lang="fi-FI" sz="3600" dirty="0"/>
          </a:p>
        </p:txBody>
      </p:sp>
      <p:sp>
        <p:nvSpPr>
          <p:cNvPr id="4" name="Alatunnisteen paikkamerkki 3"/>
          <p:cNvSpPr>
            <a:spLocks noGrp="1"/>
          </p:cNvSpPr>
          <p:nvPr>
            <p:ph type="ftr" sz="quarter" idx="10"/>
          </p:nvPr>
        </p:nvSpPr>
        <p:spPr/>
        <p:txBody>
          <a:bodyPr/>
          <a:lstStyle/>
          <a:p>
            <a:r>
              <a:rPr lang="fi-FI" smtClean="0">
                <a:solidFill>
                  <a:srgbClr val="151515">
                    <a:tint val="75000"/>
                  </a:srgbClr>
                </a:solidFill>
              </a:rPr>
              <a:t>Sähkötyöturvallisuus | Työskentelykäytännöt | 2015 | SÄHKÖINFO OY</a:t>
            </a:r>
            <a:endParaRPr lang="fi-FI" dirty="0">
              <a:solidFill>
                <a:srgbClr val="151515">
                  <a:tint val="75000"/>
                </a:srgbClr>
              </a:solidFill>
            </a:endParaRPr>
          </a:p>
        </p:txBody>
      </p:sp>
    </p:spTree>
    <p:extLst>
      <p:ext uri="{BB962C8B-B14F-4D97-AF65-F5344CB8AC3E}">
        <p14:creationId xmlns:p14="http://schemas.microsoft.com/office/powerpoint/2010/main" val="122729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2"/>
          </p:nvPr>
        </p:nvSpPr>
        <p:spPr>
          <a:xfrm>
            <a:off x="898524" y="1619250"/>
            <a:ext cx="5186066" cy="5041900"/>
          </a:xfrm>
        </p:spPr>
        <p:txBody>
          <a:bodyPr>
            <a:normAutofit lnSpcReduction="10000"/>
          </a:bodyPr>
          <a:lstStyle/>
          <a:p>
            <a:pPr marL="0" indent="0">
              <a:spcBef>
                <a:spcPct val="55000"/>
              </a:spcBef>
              <a:buFontTx/>
              <a:buNone/>
            </a:pPr>
            <a:r>
              <a:rPr lang="fi-FI" sz="2200" dirty="0" smtClean="0"/>
              <a:t>Ennen </a:t>
            </a:r>
            <a:r>
              <a:rPr lang="fi-FI" sz="2200" dirty="0"/>
              <a:t>töiden </a:t>
            </a:r>
            <a:r>
              <a:rPr lang="fi-FI" sz="2200" dirty="0" smtClean="0"/>
              <a:t>aloittamista on:</a:t>
            </a:r>
          </a:p>
          <a:p>
            <a:pPr>
              <a:spcBef>
                <a:spcPct val="55000"/>
              </a:spcBef>
              <a:buFontTx/>
              <a:buChar char="-"/>
            </a:pPr>
            <a:r>
              <a:rPr lang="fi-FI" sz="2200" dirty="0" smtClean="0"/>
              <a:t>selvitettävä laitteiston rakenne</a:t>
            </a:r>
          </a:p>
          <a:p>
            <a:pPr>
              <a:spcBef>
                <a:spcPct val="55000"/>
              </a:spcBef>
              <a:buFontTx/>
              <a:buChar char="-"/>
            </a:pPr>
            <a:r>
              <a:rPr lang="fi-FI" sz="2200" dirty="0" smtClean="0"/>
              <a:t>arvioitava työhön liittyvät vaaratekijät</a:t>
            </a:r>
          </a:p>
          <a:p>
            <a:pPr>
              <a:spcBef>
                <a:spcPct val="55000"/>
              </a:spcBef>
              <a:buFontTx/>
              <a:buChar char="-"/>
            </a:pPr>
            <a:r>
              <a:rPr lang="fi-FI" sz="2200" dirty="0" smtClean="0"/>
              <a:t>ryhdyttävä sähköturvallisuuden kannalta tarvittaviin toimenpiteisiin.</a:t>
            </a:r>
            <a:endParaRPr lang="fi-FI" sz="2200" dirty="0"/>
          </a:p>
          <a:p>
            <a:pPr marL="0" indent="0">
              <a:spcBef>
                <a:spcPct val="55000"/>
              </a:spcBef>
              <a:buFontTx/>
              <a:buNone/>
            </a:pPr>
            <a:r>
              <a:rPr lang="fi-FI" sz="2200" dirty="0"/>
              <a:t>Vastuun sähkötyöstä kantaa töiden johtaja, joko</a:t>
            </a:r>
          </a:p>
          <a:p>
            <a:pPr marL="542925" lvl="1" indent="-363538">
              <a:spcBef>
                <a:spcPct val="15000"/>
              </a:spcBef>
            </a:pPr>
            <a:r>
              <a:rPr lang="fi-FI" sz="2000" dirty="0"/>
              <a:t>käytön johtaja tai</a:t>
            </a:r>
          </a:p>
          <a:p>
            <a:pPr marL="542925" lvl="1" indent="-363538">
              <a:spcBef>
                <a:spcPct val="15000"/>
              </a:spcBef>
            </a:pPr>
            <a:r>
              <a:rPr lang="fi-FI" sz="2000" dirty="0"/>
              <a:t>sähkötöiden </a:t>
            </a:r>
            <a:r>
              <a:rPr lang="fi-FI" sz="2000" dirty="0" smtClean="0"/>
              <a:t>johtaja,</a:t>
            </a:r>
            <a:endParaRPr lang="fi-FI" sz="2000" dirty="0"/>
          </a:p>
          <a:p>
            <a:pPr marL="0" indent="0">
              <a:spcBef>
                <a:spcPct val="55000"/>
              </a:spcBef>
              <a:buFontTx/>
              <a:buNone/>
            </a:pPr>
            <a:r>
              <a:rPr lang="fi-FI" sz="2200" dirty="0" smtClean="0"/>
              <a:t>Hänen on varmistettava, </a:t>
            </a:r>
            <a:r>
              <a:rPr lang="fi-FI" sz="2200" dirty="0"/>
              <a:t>että </a:t>
            </a:r>
            <a:r>
              <a:rPr lang="fi-FI" sz="2200" dirty="0" smtClean="0"/>
              <a:t>töihin osallistuvat henkilöt </a:t>
            </a:r>
            <a:r>
              <a:rPr lang="fi-FI" sz="2200" dirty="0"/>
              <a:t>ovat riittävän </a:t>
            </a:r>
            <a:r>
              <a:rPr lang="fi-FI" sz="2200" b="1" dirty="0" smtClean="0"/>
              <a:t>ammattitaitoisia ja opastettuja </a:t>
            </a:r>
            <a:r>
              <a:rPr lang="fi-FI" sz="2200" b="1" dirty="0"/>
              <a:t>ja ohjeistettuja</a:t>
            </a:r>
            <a:r>
              <a:rPr lang="fi-FI" sz="2200" dirty="0"/>
              <a:t> </a:t>
            </a:r>
            <a:r>
              <a:rPr lang="fi-FI" sz="2200" dirty="0" smtClean="0"/>
              <a:t>tehtäviin töihin</a:t>
            </a:r>
            <a:endParaRPr lang="fi-FI" sz="2200" dirty="0"/>
          </a:p>
        </p:txBody>
      </p:sp>
      <p:sp>
        <p:nvSpPr>
          <p:cNvPr id="3" name="Alatunnisteen paikkamerkki 2"/>
          <p:cNvSpPr>
            <a:spLocks noGrp="1"/>
          </p:cNvSpPr>
          <p:nvPr>
            <p:ph type="ftr" sz="quarter" idx="13"/>
          </p:nvPr>
        </p:nvSpPr>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4"/>
          </p:nvPr>
        </p:nvSpPr>
        <p:spPr/>
        <p:txBody>
          <a:bodyPr/>
          <a:lstStyle/>
          <a:p>
            <a:fld id="{38855AC4-C882-45D4-A23C-E08EBFB9ACDA}" type="slidenum">
              <a:rPr lang="fi-FI" smtClean="0"/>
              <a:pPr/>
              <a:t>2</a:t>
            </a:fld>
            <a:endParaRPr lang="fi-FI" dirty="0"/>
          </a:p>
        </p:txBody>
      </p:sp>
      <p:sp>
        <p:nvSpPr>
          <p:cNvPr id="5" name="Otsikko 4"/>
          <p:cNvSpPr>
            <a:spLocks noGrp="1"/>
          </p:cNvSpPr>
          <p:nvPr>
            <p:ph type="title"/>
          </p:nvPr>
        </p:nvSpPr>
        <p:spPr/>
        <p:txBody>
          <a:bodyPr/>
          <a:lstStyle/>
          <a:p>
            <a:r>
              <a:rPr lang="fi-FI" b="1" dirty="0" smtClean="0"/>
              <a:t>Yleistä</a:t>
            </a:r>
            <a:endParaRPr lang="fi-FI" b="1" dirty="0"/>
          </a:p>
        </p:txBody>
      </p:sp>
      <p:pic>
        <p:nvPicPr>
          <p:cNvPr id="1026" name="Picture 2" descr="G:\Kuvat\pamin kuvia\asennuskuvia\nokkamies kertoo_rajatt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562" y="1692400"/>
            <a:ext cx="3587225"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9196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2"/>
          </p:nvPr>
        </p:nvSpPr>
        <p:spPr>
          <a:xfrm>
            <a:off x="898524" y="1619250"/>
            <a:ext cx="4898033" cy="5041900"/>
          </a:xfrm>
        </p:spPr>
        <p:txBody>
          <a:bodyPr/>
          <a:lstStyle/>
          <a:p>
            <a:pPr marL="0" indent="0">
              <a:spcBef>
                <a:spcPct val="15000"/>
              </a:spcBef>
              <a:buFontTx/>
              <a:buNone/>
            </a:pPr>
            <a:r>
              <a:rPr lang="fi-FI" sz="2200" dirty="0"/>
              <a:t>Käytännössä </a:t>
            </a:r>
            <a:r>
              <a:rPr lang="fi-FI" sz="2200" i="1" u="sng" dirty="0"/>
              <a:t>työnaikaista sähköturvallisuutta valvova henkilö</a:t>
            </a:r>
            <a:r>
              <a:rPr lang="fi-FI" sz="2200" dirty="0"/>
              <a:t> antaa luvan sähkötyön aloittamiseen, keskeyttämiseen ja lopettamiseen</a:t>
            </a:r>
          </a:p>
          <a:p>
            <a:pPr marL="542925" lvl="1" indent="-363538">
              <a:spcBef>
                <a:spcPct val="15000"/>
              </a:spcBef>
            </a:pPr>
            <a:r>
              <a:rPr lang="fi-FI" sz="2000" dirty="0"/>
              <a:t>helposti hallittavissa perussähkötöissä, </a:t>
            </a:r>
          </a:p>
          <a:p>
            <a:pPr marL="542925" lvl="1" indent="-363538">
              <a:spcBef>
                <a:spcPct val="15000"/>
              </a:spcBef>
            </a:pPr>
            <a:r>
              <a:rPr lang="fi-FI" sz="2000" dirty="0"/>
              <a:t>h</a:t>
            </a:r>
            <a:r>
              <a:rPr lang="fi-FI" sz="2000" dirty="0" smtClean="0"/>
              <a:t>elposti hallittavissa laitteistoissa </a:t>
            </a:r>
            <a:r>
              <a:rPr lang="fi-FI" sz="2000" dirty="0"/>
              <a:t>tehtävissä töissä tai </a:t>
            </a:r>
          </a:p>
          <a:p>
            <a:pPr marL="542925" lvl="1" indent="-363538">
              <a:spcBef>
                <a:spcPct val="15000"/>
              </a:spcBef>
            </a:pPr>
            <a:r>
              <a:rPr lang="fi-FI" sz="2000" dirty="0"/>
              <a:t>sovittuja </a:t>
            </a:r>
            <a:r>
              <a:rPr lang="fi-FI" sz="2000" dirty="0" smtClean="0"/>
              <a:t>menettelyjä noudattaen tehtävissä kunnossapitotöissä</a:t>
            </a:r>
          </a:p>
          <a:p>
            <a:pPr marL="542925" lvl="1" indent="-363538">
              <a:spcBef>
                <a:spcPct val="15000"/>
              </a:spcBef>
            </a:pPr>
            <a:r>
              <a:rPr lang="fi-FI" sz="2000" dirty="0"/>
              <a:t>t</a:t>
            </a:r>
            <a:r>
              <a:rPr lang="fi-FI" sz="2000" dirty="0" smtClean="0"/>
              <a:t>öissä, joissa laitteiston turvallinen tila on havaittavissa esim. työmaadoituksien olemassaolosta</a:t>
            </a:r>
            <a:endParaRPr lang="fi-FI" sz="2000" dirty="0"/>
          </a:p>
        </p:txBody>
      </p:sp>
      <p:sp>
        <p:nvSpPr>
          <p:cNvPr id="3" name="Alatunnisteen paikkamerkki 2"/>
          <p:cNvSpPr>
            <a:spLocks noGrp="1"/>
          </p:cNvSpPr>
          <p:nvPr>
            <p:ph type="ftr" sz="quarter" idx="13"/>
          </p:nvPr>
        </p:nvSpPr>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4"/>
          </p:nvPr>
        </p:nvSpPr>
        <p:spPr/>
        <p:txBody>
          <a:bodyPr/>
          <a:lstStyle/>
          <a:p>
            <a:fld id="{38855AC4-C882-45D4-A23C-E08EBFB9ACDA}" type="slidenum">
              <a:rPr lang="fi-FI" smtClean="0"/>
              <a:pPr/>
              <a:t>3</a:t>
            </a:fld>
            <a:endParaRPr lang="fi-FI" dirty="0"/>
          </a:p>
        </p:txBody>
      </p:sp>
      <p:sp>
        <p:nvSpPr>
          <p:cNvPr id="5" name="Otsikko 4"/>
          <p:cNvSpPr>
            <a:spLocks noGrp="1"/>
          </p:cNvSpPr>
          <p:nvPr>
            <p:ph type="title"/>
          </p:nvPr>
        </p:nvSpPr>
        <p:spPr/>
        <p:txBody>
          <a:bodyPr/>
          <a:lstStyle/>
          <a:p>
            <a:r>
              <a:rPr lang="fi-FI" b="1" dirty="0" smtClean="0"/>
              <a:t>Yleistä</a:t>
            </a:r>
            <a:endParaRPr lang="fi-FI" b="1" dirty="0"/>
          </a:p>
        </p:txBody>
      </p:sp>
      <p:pic>
        <p:nvPicPr>
          <p:cNvPr id="6" name="Picture 7" descr="kk työstä vastaava henkil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18" y="1557338"/>
            <a:ext cx="2905056" cy="3951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9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2"/>
          </p:nvPr>
        </p:nvSpPr>
        <p:spPr>
          <a:xfrm>
            <a:off x="898524" y="1619250"/>
            <a:ext cx="5474098" cy="5041900"/>
          </a:xfrm>
        </p:spPr>
        <p:txBody>
          <a:bodyPr>
            <a:normAutofit/>
          </a:bodyPr>
          <a:lstStyle/>
          <a:p>
            <a:pPr marL="0" indent="0">
              <a:spcBef>
                <a:spcPts val="2400"/>
              </a:spcBef>
              <a:buFontTx/>
              <a:buNone/>
            </a:pPr>
            <a:r>
              <a:rPr lang="fi-FI" sz="2000" dirty="0"/>
              <a:t>Induktion aiheuttamiin vaaratilanteisiin voidaan joutua suurjännitelinjojen läheisyydessä, rauta- ja raitioteiden ajolankojen läheisyydessä, sähköasemilla ja yleensä muuntamoiden yhteydessä. </a:t>
            </a:r>
          </a:p>
          <a:p>
            <a:pPr marL="0" indent="0">
              <a:spcBef>
                <a:spcPts val="2400"/>
              </a:spcBef>
              <a:buFontTx/>
              <a:buNone/>
            </a:pPr>
            <a:r>
              <a:rPr lang="fi-FI" sz="2000" dirty="0"/>
              <a:t>Jännitteinen ja virrallinen johdin </a:t>
            </a:r>
            <a:r>
              <a:rPr lang="fi-FI" sz="2000" dirty="0" smtClean="0"/>
              <a:t>voi </a:t>
            </a:r>
            <a:r>
              <a:rPr lang="fi-FI" sz="2000" dirty="0"/>
              <a:t>aiheuttaa lähellä oleviin johtimiin tai johtaviin osiin vaarallisen varauksen/jännitteen </a:t>
            </a:r>
            <a:r>
              <a:rPr lang="fi-FI" sz="2000" dirty="0" smtClean="0"/>
              <a:t>sähkövirran </a:t>
            </a:r>
            <a:r>
              <a:rPr lang="fi-FI" sz="2000" dirty="0"/>
              <a:t>aiheuttaman magneettikentän tai </a:t>
            </a:r>
            <a:r>
              <a:rPr lang="fi-FI" sz="2000" dirty="0" smtClean="0"/>
              <a:t>sähkökentän </a:t>
            </a:r>
            <a:r>
              <a:rPr lang="fi-FI" sz="2000" dirty="0"/>
              <a:t>aiheuttamana</a:t>
            </a:r>
            <a:r>
              <a:rPr lang="fi-FI" sz="2000" dirty="0" smtClean="0"/>
              <a:t>.</a:t>
            </a:r>
          </a:p>
          <a:p>
            <a:pPr marL="0" indent="0">
              <a:spcBef>
                <a:spcPts val="2400"/>
              </a:spcBef>
              <a:buFontTx/>
              <a:buNone/>
            </a:pPr>
            <a:r>
              <a:rPr lang="fi-FI" sz="2000" dirty="0"/>
              <a:t>Vaarallinen jännite voi syntyä erityisesti silloin, kun työkohde on maasta eristetty johto, joka kulkee pitkän matkaa lähellä suurjännitejohtoa. </a:t>
            </a:r>
          </a:p>
        </p:txBody>
      </p:sp>
      <p:sp>
        <p:nvSpPr>
          <p:cNvPr id="3" name="Alatunnisteen paikkamerkki 2"/>
          <p:cNvSpPr>
            <a:spLocks noGrp="1"/>
          </p:cNvSpPr>
          <p:nvPr>
            <p:ph type="ftr" sz="quarter" idx="13"/>
          </p:nvPr>
        </p:nvSpPr>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4"/>
          </p:nvPr>
        </p:nvSpPr>
        <p:spPr/>
        <p:txBody>
          <a:bodyPr/>
          <a:lstStyle/>
          <a:p>
            <a:fld id="{38855AC4-C882-45D4-A23C-E08EBFB9ACDA}" type="slidenum">
              <a:rPr lang="fi-FI" smtClean="0"/>
              <a:pPr/>
              <a:t>4</a:t>
            </a:fld>
            <a:endParaRPr lang="fi-FI" dirty="0"/>
          </a:p>
        </p:txBody>
      </p:sp>
      <p:sp>
        <p:nvSpPr>
          <p:cNvPr id="5" name="Otsikko 4"/>
          <p:cNvSpPr>
            <a:spLocks noGrp="1"/>
          </p:cNvSpPr>
          <p:nvPr>
            <p:ph type="title"/>
          </p:nvPr>
        </p:nvSpPr>
        <p:spPr/>
        <p:txBody>
          <a:bodyPr>
            <a:normAutofit/>
          </a:bodyPr>
          <a:lstStyle/>
          <a:p>
            <a:r>
              <a:rPr lang="fi-FI" b="1" dirty="0" smtClean="0"/>
              <a:t>Induktio</a:t>
            </a:r>
            <a:endParaRPr lang="fi-FI" b="1" dirty="0"/>
          </a:p>
        </p:txBody>
      </p:sp>
      <p:pic>
        <p:nvPicPr>
          <p:cNvPr id="3074" name="Picture 2" descr="G:\Kuvat\pamin kuvia\110_400 kV\7516_400 ja 110 kV_muokatt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38" y="1548383"/>
            <a:ext cx="3096344" cy="4128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10-kärkinen tähti 7">
            <a:hlinkClick r:id="rId4" action="ppaction://hlinkpres?slideindex=33&amp;slidetitle=Indusoitunut jännite aiheutti kuoleman 2013"/>
          </p:cNvPr>
          <p:cNvSpPr/>
          <p:nvPr/>
        </p:nvSpPr>
        <p:spPr>
          <a:xfrm>
            <a:off x="9252942" y="6444927"/>
            <a:ext cx="792088" cy="792088"/>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smtClean="0">
                <a:solidFill>
                  <a:schemeClr val="accent6">
                    <a:lumMod val="10000"/>
                  </a:schemeClr>
                </a:solidFill>
                <a:latin typeface="Arial Rounded MT Bold" panose="020F0704030504030204" pitchFamily="34" charset="0"/>
              </a:rPr>
              <a:t>!</a:t>
            </a:r>
            <a:endParaRPr lang="fi-FI" sz="3200" b="1" dirty="0">
              <a:solidFill>
                <a:schemeClr val="accent6">
                  <a:lumMod val="10000"/>
                </a:schemeClr>
              </a:solidFill>
              <a:latin typeface="Arial Rounded MT Bold" panose="020F0704030504030204" pitchFamily="34" charset="0"/>
            </a:endParaRPr>
          </a:p>
        </p:txBody>
      </p:sp>
    </p:spTree>
    <p:extLst>
      <p:ext uri="{BB962C8B-B14F-4D97-AF65-F5344CB8AC3E}">
        <p14:creationId xmlns:p14="http://schemas.microsoft.com/office/powerpoint/2010/main" val="32312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2"/>
          </p:nvPr>
        </p:nvSpPr>
        <p:spPr>
          <a:xfrm>
            <a:off x="898524" y="1619250"/>
            <a:ext cx="5258073" cy="5041900"/>
          </a:xfrm>
        </p:spPr>
        <p:txBody>
          <a:bodyPr>
            <a:normAutofit/>
          </a:bodyPr>
          <a:lstStyle/>
          <a:p>
            <a:pPr marL="0" indent="0">
              <a:spcBef>
                <a:spcPct val="15000"/>
              </a:spcBef>
              <a:buFontTx/>
              <a:buNone/>
            </a:pPr>
            <a:r>
              <a:rPr lang="fi-FI" sz="2200" dirty="0"/>
              <a:t>Kun työskennellään </a:t>
            </a:r>
            <a:r>
              <a:rPr lang="fi-FI" sz="2200" dirty="0" smtClean="0"/>
              <a:t>sähköjärjestelmissä</a:t>
            </a:r>
            <a:r>
              <a:rPr lang="fi-FI" sz="2200" dirty="0"/>
              <a:t>, </a:t>
            </a:r>
            <a:r>
              <a:rPr lang="fi-FI" sz="2200" dirty="0" smtClean="0"/>
              <a:t>joihin induktio voi vaikuttaa, </a:t>
            </a:r>
            <a:r>
              <a:rPr lang="fi-FI" sz="2200" dirty="0"/>
              <a:t>pitää lähitöissä ja jännitteettömänä työskenneltäessä lisäksi ryhtyä seuraaviin erityistoimenpiteisiin (tämä koskee erityisesti ilmajohtotöitä):</a:t>
            </a:r>
          </a:p>
          <a:p>
            <a:pPr marL="542925" lvl="1" indent="-363538">
              <a:spcBef>
                <a:spcPct val="30000"/>
              </a:spcBef>
            </a:pPr>
            <a:r>
              <a:rPr lang="fi-FI" sz="2000" u="sng" dirty="0"/>
              <a:t>työkohteen maadoittaminen</a:t>
            </a:r>
            <a:r>
              <a:rPr lang="fi-FI" sz="2000" dirty="0"/>
              <a:t> sopivin välein, jotta voidaan johtimien ja maan välinen potentiaali pienentää turvalliselle tasolle</a:t>
            </a:r>
          </a:p>
          <a:p>
            <a:pPr marL="542925" lvl="1" indent="-363538">
              <a:spcBef>
                <a:spcPct val="10000"/>
              </a:spcBef>
            </a:pPr>
            <a:r>
              <a:rPr lang="fi-FI" sz="2000" dirty="0"/>
              <a:t>potentiaalintasauksen käyttö työkohteessa, jolloin voidaan ehkäistä työntekijöiden itsensä kytkeytyminen induktiovirtapiirin osaksi</a:t>
            </a:r>
            <a:r>
              <a:rPr lang="fi-FI" sz="2000" dirty="0" smtClean="0"/>
              <a:t>.</a:t>
            </a:r>
            <a:endParaRPr lang="fi-FI" sz="2000" dirty="0"/>
          </a:p>
        </p:txBody>
      </p:sp>
      <p:sp>
        <p:nvSpPr>
          <p:cNvPr id="3" name="Alatunnisteen paikkamerkki 2"/>
          <p:cNvSpPr>
            <a:spLocks noGrp="1"/>
          </p:cNvSpPr>
          <p:nvPr>
            <p:ph type="ftr" sz="quarter" idx="13"/>
          </p:nvPr>
        </p:nvSpPr>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4"/>
          </p:nvPr>
        </p:nvSpPr>
        <p:spPr/>
        <p:txBody>
          <a:bodyPr/>
          <a:lstStyle/>
          <a:p>
            <a:fld id="{38855AC4-C882-45D4-A23C-E08EBFB9ACDA}" type="slidenum">
              <a:rPr lang="fi-FI" smtClean="0"/>
              <a:pPr/>
              <a:t>5</a:t>
            </a:fld>
            <a:endParaRPr lang="fi-FI" dirty="0"/>
          </a:p>
        </p:txBody>
      </p:sp>
      <p:sp>
        <p:nvSpPr>
          <p:cNvPr id="5" name="Otsikko 4"/>
          <p:cNvSpPr>
            <a:spLocks noGrp="1"/>
          </p:cNvSpPr>
          <p:nvPr>
            <p:ph type="title"/>
          </p:nvPr>
        </p:nvSpPr>
        <p:spPr/>
        <p:txBody>
          <a:bodyPr>
            <a:normAutofit fontScale="90000"/>
          </a:bodyPr>
          <a:lstStyle/>
          <a:p>
            <a:r>
              <a:rPr lang="fi-FI" b="1" dirty="0" smtClean="0"/>
              <a:t>Induktiota koskevat erityisvaatimukset</a:t>
            </a:r>
            <a:endParaRPr lang="fi-FI" b="1" dirty="0"/>
          </a:p>
        </p:txBody>
      </p:sp>
      <p:pic>
        <p:nvPicPr>
          <p:cNvPr id="6" name="Picture 7" descr="kk työmaadoitus ajolangas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645" y="1548383"/>
            <a:ext cx="3124077" cy="4165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25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2"/>
          </p:nvPr>
        </p:nvSpPr>
        <p:spPr>
          <a:xfrm>
            <a:off x="898525" y="1619250"/>
            <a:ext cx="4898034" cy="5041900"/>
          </a:xfrm>
        </p:spPr>
        <p:txBody>
          <a:bodyPr>
            <a:normAutofit lnSpcReduction="10000"/>
          </a:bodyPr>
          <a:lstStyle/>
          <a:p>
            <a:r>
              <a:rPr lang="fi-FI" sz="2700" dirty="0"/>
              <a:t>Huonoissa sääolosuhteissa, kuten</a:t>
            </a:r>
          </a:p>
          <a:p>
            <a:pPr lvl="1"/>
            <a:r>
              <a:rPr lang="fi-FI" sz="2300" b="1" dirty="0"/>
              <a:t>ukonilmalla,</a:t>
            </a:r>
          </a:p>
          <a:p>
            <a:pPr lvl="1"/>
            <a:r>
              <a:rPr lang="fi-FI" sz="2300" dirty="0"/>
              <a:t>rankkasateessa,</a:t>
            </a:r>
          </a:p>
          <a:p>
            <a:pPr lvl="1"/>
            <a:r>
              <a:rPr lang="fi-FI" sz="2300" dirty="0"/>
              <a:t>lumisateessa</a:t>
            </a:r>
          </a:p>
          <a:p>
            <a:pPr lvl="1"/>
            <a:r>
              <a:rPr lang="fi-FI" sz="2300" dirty="0"/>
              <a:t>kovassa tuulessa tai</a:t>
            </a:r>
          </a:p>
          <a:p>
            <a:pPr lvl="1"/>
            <a:r>
              <a:rPr lang="fi-FI" sz="2300" dirty="0"/>
              <a:t>sumussa, </a:t>
            </a:r>
          </a:p>
          <a:p>
            <a:pPr>
              <a:buFontTx/>
              <a:buNone/>
            </a:pPr>
            <a:r>
              <a:rPr lang="fi-FI" sz="2700" dirty="0"/>
              <a:t>	on työn aloitusta siirrettävä tai käynnissä oleva työ on keskeytettävä, kunnes olosuhteet ovat taas riittävän turvalliset.</a:t>
            </a:r>
            <a:endParaRPr lang="fi-FI" sz="2800" dirty="0"/>
          </a:p>
        </p:txBody>
      </p:sp>
      <p:sp>
        <p:nvSpPr>
          <p:cNvPr id="3" name="Alatunnisteen paikkamerkki 2"/>
          <p:cNvSpPr>
            <a:spLocks noGrp="1"/>
          </p:cNvSpPr>
          <p:nvPr>
            <p:ph type="ftr" sz="quarter" idx="13"/>
          </p:nvPr>
        </p:nvSpPr>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4"/>
          </p:nvPr>
        </p:nvSpPr>
        <p:spPr/>
        <p:txBody>
          <a:bodyPr/>
          <a:lstStyle/>
          <a:p>
            <a:fld id="{38855AC4-C882-45D4-A23C-E08EBFB9ACDA}" type="slidenum">
              <a:rPr lang="fi-FI" smtClean="0"/>
              <a:pPr/>
              <a:t>6</a:t>
            </a:fld>
            <a:endParaRPr lang="fi-FI" dirty="0"/>
          </a:p>
        </p:txBody>
      </p:sp>
      <p:sp>
        <p:nvSpPr>
          <p:cNvPr id="5" name="Otsikko 4"/>
          <p:cNvSpPr>
            <a:spLocks noGrp="1"/>
          </p:cNvSpPr>
          <p:nvPr>
            <p:ph type="title"/>
          </p:nvPr>
        </p:nvSpPr>
        <p:spPr/>
        <p:txBody>
          <a:bodyPr>
            <a:normAutofit fontScale="90000"/>
          </a:bodyPr>
          <a:lstStyle/>
          <a:p>
            <a:r>
              <a:rPr lang="fi-FI" b="1" dirty="0" smtClean="0"/>
              <a:t>Sääoloja koskevat erityisvaatimukset</a:t>
            </a:r>
            <a:endParaRPr lang="fi-FI" b="1" dirty="0"/>
          </a:p>
        </p:txBody>
      </p:sp>
      <p:pic>
        <p:nvPicPr>
          <p:cNvPr id="4098" name="Picture 2" descr="C:\Users\MOONA~1.KAN\AppData\Local\Temp\Salama_tikkanen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5158" y="1476375"/>
            <a:ext cx="3819832" cy="2802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653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2"/>
          </p:nvPr>
        </p:nvSpPr>
        <p:spPr>
          <a:xfrm>
            <a:off x="898525" y="1619250"/>
            <a:ext cx="4826026" cy="5041900"/>
          </a:xfrm>
        </p:spPr>
        <p:txBody>
          <a:bodyPr/>
          <a:lstStyle/>
          <a:p>
            <a:pPr marL="0" indent="0">
              <a:buFontTx/>
              <a:buNone/>
            </a:pPr>
            <a:r>
              <a:rPr lang="fi-FI" sz="2200" dirty="0" smtClean="0"/>
              <a:t>Työskenneltäessä </a:t>
            </a:r>
            <a:r>
              <a:rPr lang="fi-FI" sz="2200" dirty="0"/>
              <a:t>rakennuksen pääkeskuksessa, on työt syytä lopettaa päällä tai lähistöllä olevan ukonilman ajaksi </a:t>
            </a:r>
          </a:p>
          <a:p>
            <a:pPr marL="447675" lvl="1" indent="-268288"/>
            <a:r>
              <a:rPr lang="fi-FI" sz="2000" dirty="0"/>
              <a:t>salamaniskun aiheuttama syöksyaalto voi tulla keskukseen saakka</a:t>
            </a:r>
            <a:r>
              <a:rPr lang="fi-FI" sz="2000" dirty="0" smtClean="0"/>
              <a:t>.</a:t>
            </a:r>
            <a:endParaRPr lang="fi-FI" sz="2000" dirty="0"/>
          </a:p>
        </p:txBody>
      </p:sp>
      <p:sp>
        <p:nvSpPr>
          <p:cNvPr id="3" name="Alatunnisteen paikkamerkki 2"/>
          <p:cNvSpPr>
            <a:spLocks noGrp="1"/>
          </p:cNvSpPr>
          <p:nvPr>
            <p:ph type="ftr" sz="quarter" idx="13"/>
          </p:nvPr>
        </p:nvSpPr>
        <p:spPr/>
        <p:txBody>
          <a:bodyPr/>
          <a:lstStyle/>
          <a:p>
            <a:r>
              <a:rPr lang="fi-FI"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4"/>
          </p:nvPr>
        </p:nvSpPr>
        <p:spPr/>
        <p:txBody>
          <a:bodyPr/>
          <a:lstStyle/>
          <a:p>
            <a:fld id="{38855AC4-C882-45D4-A23C-E08EBFB9ACDA}" type="slidenum">
              <a:rPr lang="fi-FI" smtClean="0"/>
              <a:pPr/>
              <a:t>7</a:t>
            </a:fld>
            <a:endParaRPr lang="fi-FI" dirty="0"/>
          </a:p>
        </p:txBody>
      </p:sp>
      <p:sp>
        <p:nvSpPr>
          <p:cNvPr id="5" name="Otsikko 4"/>
          <p:cNvSpPr>
            <a:spLocks noGrp="1"/>
          </p:cNvSpPr>
          <p:nvPr>
            <p:ph type="title"/>
          </p:nvPr>
        </p:nvSpPr>
        <p:spPr/>
        <p:txBody>
          <a:bodyPr>
            <a:normAutofit fontScale="90000"/>
          </a:bodyPr>
          <a:lstStyle/>
          <a:p>
            <a:r>
              <a:rPr lang="fi-FI" b="1" dirty="0" smtClean="0"/>
              <a:t>Sääoloja koskevat erityisvaatimukset</a:t>
            </a:r>
            <a:endParaRPr lang="fi-FI" b="1" dirty="0"/>
          </a:p>
        </p:txBody>
      </p:sp>
      <p:pic>
        <p:nvPicPr>
          <p:cNvPr id="5122" name="Picture 2" descr="G:\Kuvat\pamin kuvia\asennuskuvia\4335_asentaja työssään_rajatt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590" y="1332359"/>
            <a:ext cx="3240359"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7106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3" name="Ryhmä 4"/>
          <p:cNvGrpSpPr>
            <a:grpSpLocks/>
          </p:cNvGrpSpPr>
          <p:nvPr/>
        </p:nvGrpSpPr>
        <p:grpSpPr bwMode="auto">
          <a:xfrm>
            <a:off x="413382" y="396256"/>
            <a:ext cx="9517264" cy="6169944"/>
            <a:chOff x="877987" y="643634"/>
            <a:chExt cx="8662987" cy="5391137"/>
          </a:xfrm>
        </p:grpSpPr>
        <p:sp>
          <p:nvSpPr>
            <p:cNvPr id="6" name="Alanuoli 5"/>
            <p:cNvSpPr/>
            <p:nvPr/>
          </p:nvSpPr>
          <p:spPr>
            <a:xfrm>
              <a:off x="5652796" y="2555875"/>
              <a:ext cx="282777" cy="2376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7" name="Alanuoli 6"/>
            <p:cNvSpPr/>
            <p:nvPr/>
          </p:nvSpPr>
          <p:spPr>
            <a:xfrm>
              <a:off x="1331391" y="2484121"/>
              <a:ext cx="284590" cy="3155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8" name="Alanuoli 7"/>
            <p:cNvSpPr/>
            <p:nvPr/>
          </p:nvSpPr>
          <p:spPr>
            <a:xfrm>
              <a:off x="4715646" y="2484121"/>
              <a:ext cx="284589" cy="538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9" name="Alanuoli 8"/>
            <p:cNvSpPr/>
            <p:nvPr/>
          </p:nvSpPr>
          <p:spPr>
            <a:xfrm>
              <a:off x="2118854" y="4677588"/>
              <a:ext cx="216754" cy="9760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10" name="Alanuoli 9"/>
            <p:cNvSpPr/>
            <p:nvPr/>
          </p:nvSpPr>
          <p:spPr>
            <a:xfrm>
              <a:off x="3564600" y="5233562"/>
              <a:ext cx="282777" cy="420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12" name="Alanuoli 11"/>
            <p:cNvSpPr/>
            <p:nvPr/>
          </p:nvSpPr>
          <p:spPr>
            <a:xfrm>
              <a:off x="6372427" y="5233562"/>
              <a:ext cx="282777" cy="420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13" name="Alanuoli 12"/>
            <p:cNvSpPr/>
            <p:nvPr/>
          </p:nvSpPr>
          <p:spPr>
            <a:xfrm>
              <a:off x="8681768" y="4150424"/>
              <a:ext cx="282777" cy="1434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14" name="Alanuoli 13"/>
            <p:cNvSpPr/>
            <p:nvPr/>
          </p:nvSpPr>
          <p:spPr>
            <a:xfrm>
              <a:off x="8656391" y="2555875"/>
              <a:ext cx="284589" cy="932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15" name="Alanuoli 14"/>
            <p:cNvSpPr/>
            <p:nvPr/>
          </p:nvSpPr>
          <p:spPr>
            <a:xfrm>
              <a:off x="6803842" y="2555875"/>
              <a:ext cx="284589" cy="466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495">
                <a:defRPr/>
              </a:pPr>
              <a:endParaRPr lang="fi-FI">
                <a:solidFill>
                  <a:srgbClr val="E6EBD2">
                    <a:lumMod val="10000"/>
                  </a:srgbClr>
                </a:solidFill>
              </a:endParaRPr>
            </a:p>
          </p:txBody>
        </p:sp>
        <p:sp>
          <p:nvSpPr>
            <p:cNvPr id="122893" name="Text Box 2"/>
            <p:cNvSpPr txBox="1">
              <a:spLocks noChangeArrowheads="1"/>
            </p:cNvSpPr>
            <p:nvPr/>
          </p:nvSpPr>
          <p:spPr bwMode="auto">
            <a:xfrm>
              <a:off x="877987" y="643634"/>
              <a:ext cx="8651875" cy="880861"/>
            </a:xfrm>
            <a:prstGeom prst="rect">
              <a:avLst/>
            </a:prstGeom>
            <a:solidFill>
              <a:srgbClr val="66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sz="3200" b="1" dirty="0">
                  <a:solidFill>
                    <a:srgbClr val="E6EBD2">
                      <a:lumMod val="10000"/>
                    </a:srgbClr>
                  </a:solidFill>
                  <a:latin typeface="Arial" charset="0"/>
                </a:rPr>
                <a:t>Sähkölaitteistossa tehtävät sähkötyöt</a:t>
              </a:r>
            </a:p>
          </p:txBody>
        </p:sp>
        <p:sp>
          <p:nvSpPr>
            <p:cNvPr id="122894" name="Text Box 3"/>
            <p:cNvSpPr txBox="1">
              <a:spLocks noChangeArrowheads="1"/>
            </p:cNvSpPr>
            <p:nvPr/>
          </p:nvSpPr>
          <p:spPr bwMode="auto">
            <a:xfrm>
              <a:off x="889100" y="2220913"/>
              <a:ext cx="3611314" cy="414732"/>
            </a:xfrm>
            <a:prstGeom prst="rect">
              <a:avLst/>
            </a:prstGeom>
            <a:solidFill>
              <a:srgbClr val="66FF33"/>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b="1" dirty="0">
                  <a:solidFill>
                    <a:srgbClr val="E6EBD2">
                      <a:lumMod val="10000"/>
                    </a:srgbClr>
                  </a:solidFill>
                  <a:latin typeface="Arial" charset="0"/>
                </a:rPr>
                <a:t>Jännitteetön laitteisto</a:t>
              </a:r>
            </a:p>
          </p:txBody>
        </p:sp>
        <p:sp>
          <p:nvSpPr>
            <p:cNvPr id="122895" name="Text Box 5"/>
            <p:cNvSpPr txBox="1">
              <a:spLocks noChangeArrowheads="1"/>
            </p:cNvSpPr>
            <p:nvPr/>
          </p:nvSpPr>
          <p:spPr bwMode="auto">
            <a:xfrm>
              <a:off x="1999872" y="3022282"/>
              <a:ext cx="3412232" cy="338138"/>
            </a:xfrm>
            <a:prstGeom prst="rect">
              <a:avLst/>
            </a:prstGeom>
            <a:solidFill>
              <a:srgbClr val="66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1028495"/>
              <a:r>
                <a:rPr lang="fi-FI" sz="1800" b="1" dirty="0">
                  <a:solidFill>
                    <a:srgbClr val="E6EBD2">
                      <a:lumMod val="10000"/>
                    </a:srgbClr>
                  </a:solidFill>
                  <a:latin typeface="Arial" charset="0"/>
                </a:rPr>
                <a:t>Jännitteettömäksi teko</a:t>
              </a:r>
            </a:p>
          </p:txBody>
        </p:sp>
        <p:sp>
          <p:nvSpPr>
            <p:cNvPr id="122896" name="Text Box 6"/>
            <p:cNvSpPr txBox="1">
              <a:spLocks noChangeArrowheads="1"/>
            </p:cNvSpPr>
            <p:nvPr/>
          </p:nvSpPr>
          <p:spPr bwMode="auto">
            <a:xfrm>
              <a:off x="877987" y="1504460"/>
              <a:ext cx="8640762" cy="373271"/>
            </a:xfrm>
            <a:prstGeom prst="rect">
              <a:avLst/>
            </a:prstGeom>
            <a:solidFill>
              <a:srgbClr val="F8F27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sz="2000" b="1" dirty="0">
                  <a:solidFill>
                    <a:srgbClr val="E6EBD2">
                      <a:lumMod val="10000"/>
                    </a:srgbClr>
                  </a:solidFill>
                  <a:latin typeface="Arial" charset="0"/>
                </a:rPr>
                <a:t>Työnsuorittajalla oltava kaikissa toimenpiteissä riittävä ammattitaito</a:t>
              </a:r>
            </a:p>
          </p:txBody>
        </p:sp>
        <p:sp>
          <p:nvSpPr>
            <p:cNvPr id="122897" name="Text Box 7"/>
            <p:cNvSpPr txBox="1">
              <a:spLocks noChangeArrowheads="1"/>
            </p:cNvSpPr>
            <p:nvPr/>
          </p:nvSpPr>
          <p:spPr bwMode="auto">
            <a:xfrm>
              <a:off x="944141" y="5668962"/>
              <a:ext cx="4885258" cy="365809"/>
            </a:xfrm>
            <a:prstGeom prst="rect">
              <a:avLst/>
            </a:prstGeom>
            <a:solidFill>
              <a:srgbClr val="66FF33"/>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sz="2000" b="1" dirty="0">
                  <a:solidFill>
                    <a:srgbClr val="E6EBD2">
                      <a:lumMod val="10000"/>
                    </a:srgbClr>
                  </a:solidFill>
                  <a:latin typeface="Arial" charset="0"/>
                  <a:hlinkClick r:id="rId3" action="ppaction://hlinkpres?slideindex=1&amp;slidetitle="/>
                </a:rPr>
                <a:t>Työskentely jännitteettömänä</a:t>
              </a:r>
              <a:endParaRPr lang="fi-FI" sz="2000" b="1" dirty="0">
                <a:solidFill>
                  <a:srgbClr val="E6EBD2">
                    <a:lumMod val="10000"/>
                  </a:srgbClr>
                </a:solidFill>
                <a:latin typeface="Arial" charset="0"/>
              </a:endParaRPr>
            </a:p>
          </p:txBody>
        </p:sp>
        <p:sp>
          <p:nvSpPr>
            <p:cNvPr id="122898" name="Text Box 8"/>
            <p:cNvSpPr txBox="1">
              <a:spLocks noChangeArrowheads="1"/>
            </p:cNvSpPr>
            <p:nvPr/>
          </p:nvSpPr>
          <p:spPr bwMode="auto">
            <a:xfrm>
              <a:off x="5829401" y="5661025"/>
              <a:ext cx="1973262" cy="365809"/>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sz="2000" b="1" dirty="0">
                  <a:solidFill>
                    <a:srgbClr val="E6EBD2">
                      <a:lumMod val="10000"/>
                    </a:srgbClr>
                  </a:solidFill>
                  <a:latin typeface="Arial" charset="0"/>
                  <a:hlinkClick r:id="rId4" action="ppaction://hlinkpres?slideindex=1&amp;slidetitle="/>
                </a:rPr>
                <a:t>Lähityö</a:t>
              </a:r>
              <a:endParaRPr lang="fi-FI" sz="2000" b="1" dirty="0">
                <a:solidFill>
                  <a:srgbClr val="E6EBD2">
                    <a:lumMod val="10000"/>
                  </a:srgbClr>
                </a:solidFill>
                <a:latin typeface="Arial" charset="0"/>
              </a:endParaRPr>
            </a:p>
          </p:txBody>
        </p:sp>
        <p:sp>
          <p:nvSpPr>
            <p:cNvPr id="122899" name="Text Box 9"/>
            <p:cNvSpPr txBox="1">
              <a:spLocks noChangeArrowheads="1"/>
            </p:cNvSpPr>
            <p:nvPr/>
          </p:nvSpPr>
          <p:spPr bwMode="auto">
            <a:xfrm>
              <a:off x="7813774" y="5638800"/>
              <a:ext cx="1727200" cy="365809"/>
            </a:xfrm>
            <a:prstGeom prst="rect">
              <a:avLst/>
            </a:prstGeom>
            <a:solidFill>
              <a:srgbClr val="FE5E84"/>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sz="2000" b="1" dirty="0">
                  <a:solidFill>
                    <a:srgbClr val="FFFF00"/>
                  </a:solidFill>
                  <a:latin typeface="Arial" charset="0"/>
                  <a:hlinkClick r:id="rId5" action="ppaction://hlinkpres?slideindex=1&amp;slidetitle="/>
                </a:rPr>
                <a:t>Jännitetyö</a:t>
              </a:r>
              <a:endParaRPr lang="fi-FI" sz="2000" b="1" dirty="0">
                <a:solidFill>
                  <a:srgbClr val="FFFF00"/>
                </a:solidFill>
                <a:latin typeface="Arial" charset="0"/>
              </a:endParaRPr>
            </a:p>
          </p:txBody>
        </p:sp>
        <p:sp>
          <p:nvSpPr>
            <p:cNvPr id="122900" name="Text Box 13"/>
            <p:cNvSpPr txBox="1">
              <a:spLocks noChangeArrowheads="1"/>
            </p:cNvSpPr>
            <p:nvPr/>
          </p:nvSpPr>
          <p:spPr bwMode="auto">
            <a:xfrm>
              <a:off x="8040314" y="3514501"/>
              <a:ext cx="1462088" cy="635922"/>
            </a:xfrm>
            <a:prstGeom prst="rect">
              <a:avLst/>
            </a:prstGeom>
            <a:solidFill>
              <a:srgbClr val="FE5E84"/>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spcBef>
                  <a:spcPct val="50000"/>
                </a:spcBef>
              </a:pPr>
              <a:r>
                <a:rPr lang="fi-FI" sz="1600" b="1" dirty="0" err="1">
                  <a:solidFill>
                    <a:srgbClr val="FFFFFF"/>
                  </a:solidFill>
                  <a:latin typeface="Arial" charset="0"/>
                </a:rPr>
                <a:t>JT-koulutus</a:t>
              </a:r>
              <a:r>
                <a:rPr lang="fi-FI" sz="1600" b="1" dirty="0">
                  <a:solidFill>
                    <a:srgbClr val="FFFFFF"/>
                  </a:solidFill>
                  <a:latin typeface="Arial" charset="0"/>
                </a:rPr>
                <a:t> + </a:t>
              </a:r>
            </a:p>
            <a:p>
              <a:pPr algn="ctr" defTabSz="1028495">
                <a:spcBef>
                  <a:spcPct val="50000"/>
                </a:spcBef>
              </a:pPr>
              <a:r>
                <a:rPr lang="fi-FI" sz="1600" b="1" dirty="0" err="1">
                  <a:solidFill>
                    <a:srgbClr val="FFFFFF"/>
                  </a:solidFill>
                  <a:latin typeface="Arial" charset="0"/>
                </a:rPr>
                <a:t>JT-työkalut</a:t>
              </a:r>
              <a:endParaRPr lang="fi-FI" sz="1600" b="1" dirty="0">
                <a:solidFill>
                  <a:srgbClr val="FFFFFF"/>
                </a:solidFill>
                <a:latin typeface="Arial" charset="0"/>
              </a:endParaRPr>
            </a:p>
          </p:txBody>
        </p:sp>
        <p:sp>
          <p:nvSpPr>
            <p:cNvPr id="24" name="Text Box 21"/>
            <p:cNvSpPr txBox="1">
              <a:spLocks noChangeArrowheads="1"/>
            </p:cNvSpPr>
            <p:nvPr/>
          </p:nvSpPr>
          <p:spPr bwMode="auto">
            <a:xfrm>
              <a:off x="4617762" y="4958794"/>
              <a:ext cx="2256774" cy="339524"/>
            </a:xfrm>
            <a:prstGeom prst="rect">
              <a:avLst/>
            </a:prstGeom>
            <a:solidFill>
              <a:srgbClr val="F8F27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1028495">
                <a:spcBef>
                  <a:spcPct val="50000"/>
                </a:spcBef>
                <a:defRPr/>
              </a:pPr>
              <a:r>
                <a:rPr lang="fi-FI" sz="1800" b="1" dirty="0">
                  <a:solidFill>
                    <a:srgbClr val="E6EBD2">
                      <a:lumMod val="10000"/>
                    </a:srgbClr>
                  </a:solidFill>
                  <a:latin typeface="Arial" charset="0"/>
                </a:rPr>
                <a:t>Etäisyyden valvonta</a:t>
              </a:r>
            </a:p>
          </p:txBody>
        </p:sp>
        <p:sp>
          <p:nvSpPr>
            <p:cNvPr id="122902" name="Text Box 23"/>
            <p:cNvSpPr txBox="1">
              <a:spLocks noChangeArrowheads="1"/>
            </p:cNvSpPr>
            <p:nvPr/>
          </p:nvSpPr>
          <p:spPr bwMode="auto">
            <a:xfrm>
              <a:off x="6264597" y="3034307"/>
              <a:ext cx="1512193" cy="1410087"/>
            </a:xfrm>
            <a:prstGeom prst="rect">
              <a:avLst/>
            </a:prstGeom>
            <a:solidFill>
              <a:srgbClr val="FE5E84"/>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sz="1200" b="1" dirty="0">
                  <a:solidFill>
                    <a:srgbClr val="FFFFFF"/>
                  </a:solidFill>
                  <a:latin typeface="Arial" charset="0"/>
                </a:rPr>
                <a:t>Vakiintuneet toimenpiteet, </a:t>
              </a:r>
              <a:r>
                <a:rPr lang="fi-FI" sz="1200" b="1" dirty="0" smtClean="0">
                  <a:solidFill>
                    <a:srgbClr val="FFFFFF"/>
                  </a:solidFill>
                  <a:latin typeface="Arial" charset="0"/>
                </a:rPr>
                <a:t>joissa voidaan koskettaa jännitteistä osaa </a:t>
              </a:r>
              <a:r>
                <a:rPr lang="fi-FI" sz="1200" b="1" dirty="0" err="1" smtClean="0">
                  <a:solidFill>
                    <a:srgbClr val="FFFFFF"/>
                  </a:solidFill>
                  <a:latin typeface="Arial" charset="0"/>
                </a:rPr>
                <a:t>JT-välineellä</a:t>
              </a:r>
              <a:r>
                <a:rPr lang="fi-FI" sz="1200" b="1" dirty="0" smtClean="0">
                  <a:solidFill>
                    <a:srgbClr val="FFFFFF"/>
                  </a:solidFill>
                  <a:latin typeface="Arial" charset="0"/>
                </a:rPr>
                <a:t> tai joutua </a:t>
              </a:r>
              <a:r>
                <a:rPr lang="fi-FI" sz="1200" b="1" dirty="0" err="1" smtClean="0">
                  <a:solidFill>
                    <a:srgbClr val="FFFFFF"/>
                  </a:solidFill>
                  <a:latin typeface="Arial" charset="0"/>
                </a:rPr>
                <a:t>JT-alueelle</a:t>
              </a:r>
              <a:r>
                <a:rPr lang="fi-FI" sz="1200" b="1" dirty="0" smtClean="0">
                  <a:solidFill>
                    <a:srgbClr val="FFFFFF"/>
                  </a:solidFill>
                  <a:latin typeface="Arial" charset="0"/>
                </a:rPr>
                <a:t> </a:t>
              </a:r>
              <a:r>
                <a:rPr lang="fi-FI" sz="1200" b="1" dirty="0">
                  <a:solidFill>
                    <a:srgbClr val="FFFFFF"/>
                  </a:solidFill>
                  <a:latin typeface="Arial" charset="0"/>
                </a:rPr>
                <a:t>mutta </a:t>
              </a:r>
              <a:r>
                <a:rPr lang="fi-FI" sz="1200" b="1" dirty="0" smtClean="0">
                  <a:solidFill>
                    <a:srgbClr val="FFFFFF"/>
                  </a:solidFill>
                  <a:latin typeface="Arial" charset="0"/>
                </a:rPr>
                <a:t>joita ei pidetä jännitetyönä</a:t>
              </a:r>
              <a:endParaRPr lang="fi-FI" sz="1200" b="1" dirty="0">
                <a:solidFill>
                  <a:srgbClr val="FFFFFF"/>
                </a:solidFill>
                <a:latin typeface="Arial" charset="0"/>
              </a:endParaRPr>
            </a:p>
          </p:txBody>
        </p:sp>
        <p:sp>
          <p:nvSpPr>
            <p:cNvPr id="122903" name="Text Box 5"/>
            <p:cNvSpPr txBox="1">
              <a:spLocks noChangeArrowheads="1"/>
            </p:cNvSpPr>
            <p:nvPr/>
          </p:nvSpPr>
          <p:spPr bwMode="auto">
            <a:xfrm>
              <a:off x="1999872" y="3365431"/>
              <a:ext cx="3412232" cy="338137"/>
            </a:xfrm>
            <a:prstGeom prst="rect">
              <a:avLst/>
            </a:prstGeom>
            <a:solidFill>
              <a:srgbClr val="66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1028495"/>
              <a:r>
                <a:rPr lang="fi-FI" sz="1800" b="1" dirty="0">
                  <a:solidFill>
                    <a:srgbClr val="E6EBD2">
                      <a:lumMod val="10000"/>
                    </a:srgbClr>
                  </a:solidFill>
                  <a:latin typeface="Arial" charset="0"/>
                </a:rPr>
                <a:t>Jännitteen kytkennän esto</a:t>
              </a:r>
            </a:p>
          </p:txBody>
        </p:sp>
        <p:sp>
          <p:nvSpPr>
            <p:cNvPr id="122904" name="Text Box 5"/>
            <p:cNvSpPr txBox="1">
              <a:spLocks noChangeArrowheads="1"/>
            </p:cNvSpPr>
            <p:nvPr/>
          </p:nvSpPr>
          <p:spPr bwMode="auto">
            <a:xfrm>
              <a:off x="1980134" y="3703568"/>
              <a:ext cx="3412232" cy="338138"/>
            </a:xfrm>
            <a:prstGeom prst="rect">
              <a:avLst/>
            </a:prstGeom>
            <a:solidFill>
              <a:srgbClr val="66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1028495"/>
              <a:r>
                <a:rPr lang="fi-FI" sz="1800" b="1" dirty="0">
                  <a:solidFill>
                    <a:srgbClr val="E6EBD2">
                      <a:lumMod val="10000"/>
                    </a:srgbClr>
                  </a:solidFill>
                  <a:latin typeface="Arial" charset="0"/>
                </a:rPr>
                <a:t>Jännitteettömyyden toteaminen</a:t>
              </a:r>
            </a:p>
          </p:txBody>
        </p:sp>
        <p:sp>
          <p:nvSpPr>
            <p:cNvPr id="28" name="Text Box 21"/>
            <p:cNvSpPr txBox="1">
              <a:spLocks noChangeArrowheads="1"/>
            </p:cNvSpPr>
            <p:nvPr/>
          </p:nvSpPr>
          <p:spPr bwMode="auto">
            <a:xfrm>
              <a:off x="2591197" y="4958794"/>
              <a:ext cx="2026565" cy="339524"/>
            </a:xfrm>
            <a:prstGeom prst="rect">
              <a:avLst/>
            </a:prstGeom>
            <a:solidFill>
              <a:schemeClr val="tx2">
                <a:lumMod val="60000"/>
                <a:lumOff val="4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1028495">
                <a:spcBef>
                  <a:spcPct val="50000"/>
                </a:spcBef>
                <a:defRPr/>
              </a:pPr>
              <a:r>
                <a:rPr lang="fi-FI" sz="1800" b="1" dirty="0">
                  <a:solidFill>
                    <a:srgbClr val="E6EBD2">
                      <a:lumMod val="10000"/>
                    </a:srgbClr>
                  </a:solidFill>
                  <a:latin typeface="Arial" charset="0"/>
                </a:rPr>
                <a:t>Eristyksen käyttö</a:t>
              </a:r>
            </a:p>
          </p:txBody>
        </p:sp>
        <p:sp>
          <p:nvSpPr>
            <p:cNvPr id="122906" name="Text Box 4"/>
            <p:cNvSpPr txBox="1">
              <a:spLocks noChangeArrowheads="1"/>
            </p:cNvSpPr>
            <p:nvPr/>
          </p:nvSpPr>
          <p:spPr bwMode="auto">
            <a:xfrm>
              <a:off x="4500414" y="2212578"/>
              <a:ext cx="5040560" cy="414732"/>
            </a:xfrm>
            <a:prstGeom prst="rect">
              <a:avLst/>
            </a:prstGeom>
            <a:gradFill rotWithShape="1">
              <a:gsLst>
                <a:gs pos="0">
                  <a:srgbClr val="FF8080"/>
                </a:gs>
                <a:gs pos="50000">
                  <a:srgbClr val="FFB3B3"/>
                </a:gs>
                <a:gs pos="100000">
                  <a:srgbClr val="FFDADA"/>
                </a:gs>
              </a:gsLst>
              <a:lin ang="8100000" scaled="1"/>
            </a:gra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1028495"/>
              <a:r>
                <a:rPr lang="fi-FI" b="1">
                  <a:solidFill>
                    <a:srgbClr val="E6EBD2">
                      <a:lumMod val="10000"/>
                    </a:srgbClr>
                  </a:solidFill>
                  <a:latin typeface="Arial" charset="0"/>
                </a:rPr>
                <a:t>Jännitteinen laitteisto</a:t>
              </a:r>
            </a:p>
          </p:txBody>
        </p:sp>
      </p:grpSp>
      <p:sp>
        <p:nvSpPr>
          <p:cNvPr id="32" name="Text Box 5"/>
          <p:cNvSpPr txBox="1">
            <a:spLocks noChangeArrowheads="1"/>
          </p:cNvSpPr>
          <p:nvPr/>
        </p:nvSpPr>
        <p:spPr bwMode="auto">
          <a:xfrm>
            <a:off x="1661956" y="4724007"/>
            <a:ext cx="3748720" cy="369324"/>
          </a:xfrm>
          <a:prstGeom prst="rect">
            <a:avLst/>
          </a:prstGeom>
          <a:solidFill>
            <a:srgbClr val="66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1028495"/>
            <a:r>
              <a:rPr lang="fi-FI" sz="1800" b="1" dirty="0">
                <a:solidFill>
                  <a:srgbClr val="E6EBD2">
                    <a:lumMod val="10000"/>
                  </a:srgbClr>
                </a:solidFill>
                <a:latin typeface="Arial" charset="0"/>
              </a:rPr>
              <a:t>Suojaaminen (tarvittaessa)</a:t>
            </a:r>
          </a:p>
        </p:txBody>
      </p:sp>
      <p:sp>
        <p:nvSpPr>
          <p:cNvPr id="33" name="Text Box 5"/>
          <p:cNvSpPr txBox="1">
            <a:spLocks noChangeArrowheads="1"/>
          </p:cNvSpPr>
          <p:nvPr/>
        </p:nvSpPr>
        <p:spPr bwMode="auto">
          <a:xfrm>
            <a:off x="1688275" y="4393263"/>
            <a:ext cx="3748720" cy="338555"/>
          </a:xfrm>
          <a:prstGeom prst="rect">
            <a:avLst/>
          </a:prstGeom>
          <a:solidFill>
            <a:srgbClr val="66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1028495"/>
            <a:r>
              <a:rPr lang="fi-FI" sz="1600" b="1" dirty="0">
                <a:solidFill>
                  <a:srgbClr val="E6EBD2">
                    <a:lumMod val="10000"/>
                  </a:srgbClr>
                </a:solidFill>
                <a:latin typeface="Arial" charset="0"/>
              </a:rPr>
              <a:t>Työmaadoittaminen (tarvittaessa)</a:t>
            </a:r>
          </a:p>
        </p:txBody>
      </p:sp>
      <p:sp>
        <p:nvSpPr>
          <p:cNvPr id="31" name="Alanuoli 30"/>
          <p:cNvSpPr/>
          <p:nvPr/>
        </p:nvSpPr>
        <p:spPr>
          <a:xfrm>
            <a:off x="7380733" y="4766990"/>
            <a:ext cx="283369" cy="1346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3"/>
          </p:nvPr>
        </p:nvSpPr>
        <p:spPr>
          <a:xfrm>
            <a:off x="405508" y="7174918"/>
            <a:ext cx="8642450" cy="360040"/>
          </a:xfrm>
        </p:spPr>
        <p:txBody>
          <a:bodyPr/>
          <a:lstStyle/>
          <a:p>
            <a:r>
              <a:rPr lang="fi-FI" dirty="0" smtClean="0"/>
              <a:t>Sähkötyöturvallisuus | Työskentelykäytännöt | 2015 | SÄHKÖINFO OY</a:t>
            </a:r>
            <a:endParaRPr lang="fi-FI" b="1" dirty="0">
              <a:solidFill>
                <a:schemeClr val="bg1">
                  <a:lumMod val="65000"/>
                </a:schemeClr>
              </a:solidFill>
            </a:endParaRPr>
          </a:p>
        </p:txBody>
      </p:sp>
      <p:sp>
        <p:nvSpPr>
          <p:cNvPr id="4" name="Dian numeron paikkamerkki 3"/>
          <p:cNvSpPr>
            <a:spLocks noGrp="1"/>
          </p:cNvSpPr>
          <p:nvPr>
            <p:ph type="sldNum" sz="quarter" idx="11"/>
          </p:nvPr>
        </p:nvSpPr>
        <p:spPr/>
        <p:txBody>
          <a:bodyPr/>
          <a:lstStyle/>
          <a:p>
            <a:fld id="{38855AC4-C882-45D4-A23C-E08EBFB9ACDA}" type="slidenum">
              <a:rPr lang="fi-FI" smtClean="0"/>
              <a:pPr/>
              <a:t>8</a:t>
            </a:fld>
            <a:endParaRPr lang="fi-FI" dirty="0"/>
          </a:p>
        </p:txBody>
      </p:sp>
      <p:sp>
        <p:nvSpPr>
          <p:cNvPr id="2" name="Tekstiruutu 1"/>
          <p:cNvSpPr txBox="1"/>
          <p:nvPr/>
        </p:nvSpPr>
        <p:spPr>
          <a:xfrm>
            <a:off x="845965" y="6723086"/>
            <a:ext cx="9060264" cy="307777"/>
          </a:xfrm>
          <a:prstGeom prst="rect">
            <a:avLst/>
          </a:prstGeom>
          <a:noFill/>
        </p:spPr>
        <p:txBody>
          <a:bodyPr wrap="square" rtlCol="0">
            <a:spAutoFit/>
          </a:bodyPr>
          <a:lstStyle/>
          <a:p>
            <a:pPr algn="ctr"/>
            <a:r>
              <a:rPr lang="fi-FI" sz="1400" dirty="0" smtClean="0">
                <a:solidFill>
                  <a:schemeClr val="accent6">
                    <a:lumMod val="10000"/>
                  </a:schemeClr>
                </a:solidFill>
              </a:rPr>
              <a:t>(</a:t>
            </a:r>
            <a:r>
              <a:rPr lang="fi-FI" sz="1400" dirty="0" err="1" smtClean="0">
                <a:solidFill>
                  <a:schemeClr val="accent6">
                    <a:lumMod val="10000"/>
                  </a:schemeClr>
                </a:solidFill>
              </a:rPr>
              <a:t>Huom</a:t>
            </a:r>
            <a:r>
              <a:rPr lang="fi-FI" sz="1400" dirty="0" smtClean="0">
                <a:solidFill>
                  <a:schemeClr val="accent6">
                    <a:lumMod val="10000"/>
                  </a:schemeClr>
                </a:solidFill>
              </a:rPr>
              <a:t>! Alimman rivin linkeistä avautuvat eri työskentelykäytäntöjen tarkastelut)</a:t>
            </a:r>
            <a:endParaRPr lang="fi-FI" sz="1400" dirty="0">
              <a:solidFill>
                <a:schemeClr val="accent6">
                  <a:lumMod val="10000"/>
                </a:schemeClr>
              </a:solidFill>
            </a:endParaRPr>
          </a:p>
        </p:txBody>
      </p:sp>
    </p:spTree>
    <p:extLst>
      <p:ext uri="{BB962C8B-B14F-4D97-AF65-F5344CB8AC3E}">
        <p14:creationId xmlns:p14="http://schemas.microsoft.com/office/powerpoint/2010/main" val="255995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hkoinfon_diapohja_kaikki_sivut_malli_2011">
  <a:themeElements>
    <a:clrScheme name="Sahkoinfo">
      <a:dk1>
        <a:srgbClr val="B2B2B2"/>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hkoinfo_kuvallinen_etusivu_1">
  <a:themeElements>
    <a:clrScheme name="Sahkoinfon_teema">
      <a:dk1>
        <a:srgbClr val="151515"/>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hkoinfo_kuvallinen_etusivu_2">
  <a:themeElements>
    <a:clrScheme name="Sahkoinfon_teema">
      <a:dk1>
        <a:srgbClr val="151515"/>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hkoinfo_kuvallinen_etusivu_3">
  <a:themeElements>
    <a:clrScheme name="Sahkoinfon_teema">
      <a:dk1>
        <a:srgbClr val="151515"/>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hkoinfo_kuvaton_etusivu">
  <a:themeElements>
    <a:clrScheme name="Sahkoinfon_teema">
      <a:dk1>
        <a:srgbClr val="151515"/>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hkoinfo_kiitos_diapohja">
  <a:themeElements>
    <a:clrScheme name="Sahkoinfo">
      <a:dk1>
        <a:srgbClr val="B2B2B2"/>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ahkoinfo_kuvallinen_etusivu_3">
  <a:themeElements>
    <a:clrScheme name="Sahkoinfon_teema">
      <a:dk1>
        <a:srgbClr val="151515"/>
      </a:dk1>
      <a:lt1>
        <a:srgbClr val="FFFFFF"/>
      </a:lt1>
      <a:dk2>
        <a:srgbClr val="8BA407"/>
      </a:dk2>
      <a:lt2>
        <a:srgbClr val="E6EBD2"/>
      </a:lt2>
      <a:accent1>
        <a:srgbClr val="F6C538"/>
      </a:accent1>
      <a:accent2>
        <a:srgbClr val="FEEFC8"/>
      </a:accent2>
      <a:accent3>
        <a:srgbClr val="AC1D3B"/>
      </a:accent3>
      <a:accent4>
        <a:srgbClr val="0072BA"/>
      </a:accent4>
      <a:accent5>
        <a:srgbClr val="DAEDEF"/>
      </a:accent5>
      <a:accent6>
        <a:srgbClr val="D8D8D8"/>
      </a:accent6>
      <a:hlink>
        <a:srgbClr val="8BA407"/>
      </a:hlink>
      <a:folHlink>
        <a:srgbClr val="0072BA"/>
      </a:folHlink>
    </a:clrScheme>
    <a:fontScheme name="Sahkoinf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Sahkoinfon_diapohja_kaikki_sivut_malli_2011</Template>
  <TotalTime>753</TotalTime>
  <Words>754</Words>
  <Application>Microsoft Office PowerPoint</Application>
  <PresentationFormat>Mukautettu</PresentationFormat>
  <Paragraphs>90</Paragraphs>
  <Slides>8</Slides>
  <Notes>7</Notes>
  <HiddenSlides>0</HiddenSlides>
  <MMClips>0</MMClips>
  <ScaleCrop>false</ScaleCrop>
  <HeadingPairs>
    <vt:vector size="4" baseType="variant">
      <vt:variant>
        <vt:lpstr>Teema</vt:lpstr>
      </vt:variant>
      <vt:variant>
        <vt:i4>7</vt:i4>
      </vt:variant>
      <vt:variant>
        <vt:lpstr>Dian otsikot</vt:lpstr>
      </vt:variant>
      <vt:variant>
        <vt:i4>8</vt:i4>
      </vt:variant>
    </vt:vector>
  </HeadingPairs>
  <TitlesOfParts>
    <vt:vector size="15" baseType="lpstr">
      <vt:lpstr>Sahkoinfon_diapohja_kaikki_sivut_malli_2011</vt:lpstr>
      <vt:lpstr>Sahkoinfo_kuvallinen_etusivu_1</vt:lpstr>
      <vt:lpstr>Sahkoinfo_kuvallinen_etusivu_2</vt:lpstr>
      <vt:lpstr>Sahkoinfo_kuvallinen_etusivu_3</vt:lpstr>
      <vt:lpstr>Sahkoinfo_kuvaton_etusivu</vt:lpstr>
      <vt:lpstr>Sahkoinfo_kiitos_diapohja</vt:lpstr>
      <vt:lpstr>1_Sahkoinfo_kuvallinen_etusivu_3</vt:lpstr>
      <vt:lpstr>TYÖSKENTELYKÄYTÄNNÖT - YLEISTÄ</vt:lpstr>
      <vt:lpstr>Yleistä</vt:lpstr>
      <vt:lpstr>Yleistä</vt:lpstr>
      <vt:lpstr>Induktio</vt:lpstr>
      <vt:lpstr>Induktiota koskevat erityisvaatimukset</vt:lpstr>
      <vt:lpstr>Sääoloja koskevat erityisvaatimukset</vt:lpstr>
      <vt:lpstr>Sääoloja koskevat erityisvaatimukset</vt:lpstr>
      <vt:lpstr>PowerPoint-esitys</vt:lpstr>
    </vt:vector>
  </TitlesOfParts>
  <Company>Sähkö- ja teleurakoitsijaliitto STUL 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Moona.Kantele@sahkoinfo.fi</dc:creator>
  <cp:lastModifiedBy>Henrik Rousku</cp:lastModifiedBy>
  <cp:revision>70</cp:revision>
  <dcterms:created xsi:type="dcterms:W3CDTF">2011-12-28T09:56:24Z</dcterms:created>
  <dcterms:modified xsi:type="dcterms:W3CDTF">2015-06-03T10:55:37Z</dcterms:modified>
</cp:coreProperties>
</file>