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9" r:id="rId9"/>
    <p:sldId id="263" r:id="rId10"/>
    <p:sldId id="266" r:id="rId11"/>
    <p:sldId id="264" r:id="rId12"/>
    <p:sldId id="265" r:id="rId13"/>
    <p:sldId id="267" r:id="rId14"/>
    <p:sldId id="270" r:id="rId15"/>
    <p:sldId id="271" r:id="rId16"/>
    <p:sldId id="272" r:id="rId17"/>
    <p:sldId id="268" r:id="rId18"/>
    <p:sldId id="281" r:id="rId19"/>
    <p:sldId id="282" r:id="rId20"/>
    <p:sldId id="274" r:id="rId21"/>
    <p:sldId id="275" r:id="rId22"/>
    <p:sldId id="276" r:id="rId23"/>
    <p:sldId id="277" r:id="rId24"/>
    <p:sldId id="278" r:id="rId25"/>
    <p:sldId id="279" r:id="rId26"/>
    <p:sldId id="280"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8A21-2A9C-4522-BD70-5A925E7D2675}" type="datetimeFigureOut">
              <a:rPr lang="fi-FI" smtClean="0"/>
              <a:t>12.2.2014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7A344-5AAD-44AA-9B9E-7C26FD9BB518}" type="slidenum">
              <a:rPr lang="fi-FI" smtClean="0"/>
              <a:t>‹#›</a:t>
            </a:fld>
            <a:endParaRPr lang="fi-FI"/>
          </a:p>
        </p:txBody>
      </p:sp>
    </p:spTree>
    <p:extLst>
      <p:ext uri="{BB962C8B-B14F-4D97-AF65-F5344CB8AC3E}">
        <p14:creationId xmlns:p14="http://schemas.microsoft.com/office/powerpoint/2010/main" val="25332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
        <p:nvSpPr>
          <p:cNvPr id="24580"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298FCE-6705-4D2F-B206-F79CE1C1DA3C}" type="slidenum">
              <a:rPr lang="fi-FI">
                <a:latin typeface="Calibri" panose="020F0502020204030204" pitchFamily="34" charset="0"/>
              </a:rPr>
              <a:pPr eaLnBrk="1" hangingPunct="1"/>
              <a:t>18</a:t>
            </a:fld>
            <a:endParaRPr lang="fi-FI">
              <a:latin typeface="Calibri" panose="020F0502020204030204" pitchFamily="34" charset="0"/>
            </a:endParaRPr>
          </a:p>
        </p:txBody>
      </p:sp>
    </p:spTree>
    <p:extLst>
      <p:ext uri="{BB962C8B-B14F-4D97-AF65-F5344CB8AC3E}">
        <p14:creationId xmlns:p14="http://schemas.microsoft.com/office/powerpoint/2010/main" val="19025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
        <p:nvSpPr>
          <p:cNvPr id="25604"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CA6F89-A676-4D61-A896-9B86B2039106}" type="slidenum">
              <a:rPr lang="fi-FI">
                <a:latin typeface="Calibri" panose="020F0502020204030204" pitchFamily="34" charset="0"/>
              </a:rPr>
              <a:pPr eaLnBrk="1" hangingPunct="1"/>
              <a:t>19</a:t>
            </a:fld>
            <a:endParaRPr lang="fi-FI">
              <a:latin typeface="Calibri" panose="020F0502020204030204" pitchFamily="34" charset="0"/>
            </a:endParaRPr>
          </a:p>
        </p:txBody>
      </p:sp>
    </p:spTree>
    <p:extLst>
      <p:ext uri="{BB962C8B-B14F-4D97-AF65-F5344CB8AC3E}">
        <p14:creationId xmlns:p14="http://schemas.microsoft.com/office/powerpoint/2010/main" val="100381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EEE71670-B017-4ACB-8B91-CC70C26AC271}" type="datetimeFigureOut">
              <a:rPr lang="fi-FI" smtClean="0"/>
              <a:t>12.2.2014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102518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EE71670-B017-4ACB-8B91-CC70C26AC271}" type="datetimeFigureOut">
              <a:rPr lang="fi-FI" smtClean="0"/>
              <a:t>12.2.2014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92201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EE71670-B017-4ACB-8B91-CC70C26AC271}" type="datetimeFigureOut">
              <a:rPr lang="fi-FI" smtClean="0"/>
              <a:t>12.2.2014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1315263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609600" y="274639"/>
            <a:ext cx="10972800" cy="58515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3" name="Päivämäärän paikkamerkki 2"/>
          <p:cNvSpPr>
            <a:spLocks noGrp="1"/>
          </p:cNvSpPr>
          <p:nvPr>
            <p:ph type="dt" sz="half" idx="10"/>
          </p:nvPr>
        </p:nvSpPr>
        <p:spPr>
          <a:xfrm>
            <a:off x="609600" y="6245225"/>
            <a:ext cx="2844800" cy="476250"/>
          </a:xfrm>
        </p:spPr>
        <p:txBody>
          <a:bodyPr/>
          <a:lstStyle>
            <a:lvl1pPr>
              <a:defRPr/>
            </a:lvl1pPr>
          </a:lstStyle>
          <a:p>
            <a:pPr>
              <a:defRPr/>
            </a:pPr>
            <a:fld id="{E3859926-8BC1-4B00-ACAF-1C0A94C93443}" type="datetime1">
              <a:rPr lang="fi-FI"/>
              <a:pPr>
                <a:defRPr/>
              </a:pPr>
              <a:t>12.2.2014</a:t>
            </a:fld>
            <a:endParaRPr lang="fi-FI"/>
          </a:p>
        </p:txBody>
      </p:sp>
      <p:sp>
        <p:nvSpPr>
          <p:cNvPr id="4" name="Alatunnisteen paikkamerkki 3"/>
          <p:cNvSpPr>
            <a:spLocks noGrp="1"/>
          </p:cNvSpPr>
          <p:nvPr>
            <p:ph type="ftr" sz="quarter" idx="11"/>
          </p:nvPr>
        </p:nvSpPr>
        <p:spPr>
          <a:xfrm>
            <a:off x="4165600" y="6245225"/>
            <a:ext cx="3860800" cy="476250"/>
          </a:xfrm>
        </p:spPr>
        <p:txBody>
          <a:bodyPr/>
          <a:lstStyle>
            <a:lvl1pPr>
              <a:defRPr/>
            </a:lvl1pPr>
          </a:lstStyle>
          <a:p>
            <a:pPr>
              <a:defRPr/>
            </a:pPr>
            <a:r>
              <a:rPr lang="fi-FI"/>
              <a:t>Kipapt/E.P</a:t>
            </a:r>
          </a:p>
        </p:txBody>
      </p:sp>
      <p:sp>
        <p:nvSpPr>
          <p:cNvPr id="5" name="Dian numeron paikkamerkki 4"/>
          <p:cNvSpPr>
            <a:spLocks noGrp="1"/>
          </p:cNvSpPr>
          <p:nvPr>
            <p:ph type="sldNum" sz="quarter" idx="12"/>
          </p:nvPr>
        </p:nvSpPr>
        <p:spPr>
          <a:xfrm>
            <a:off x="8737600" y="6245225"/>
            <a:ext cx="2844800" cy="476250"/>
          </a:xfrm>
        </p:spPr>
        <p:txBody>
          <a:bodyPr/>
          <a:lstStyle>
            <a:lvl1pPr>
              <a:defRPr/>
            </a:lvl1pPr>
          </a:lstStyle>
          <a:p>
            <a:fld id="{C5FBC38E-90EF-4247-9666-7EA4B06A208F}" type="slidenum">
              <a:rPr lang="fi-FI"/>
              <a:pPr/>
              <a:t>‹#›</a:t>
            </a:fld>
            <a:endParaRPr lang="fi-FI"/>
          </a:p>
        </p:txBody>
      </p:sp>
    </p:spTree>
    <p:extLst>
      <p:ext uri="{BB962C8B-B14F-4D97-AF65-F5344CB8AC3E}">
        <p14:creationId xmlns:p14="http://schemas.microsoft.com/office/powerpoint/2010/main" val="396434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EE71670-B017-4ACB-8B91-CC70C26AC271}" type="datetimeFigureOut">
              <a:rPr lang="fi-FI" smtClean="0"/>
              <a:t>12.2.2014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232603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EEE71670-B017-4ACB-8B91-CC70C26AC271}" type="datetimeFigureOut">
              <a:rPr lang="fi-FI" smtClean="0"/>
              <a:t>12.2.2014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161327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EEE71670-B017-4ACB-8B91-CC70C26AC271}" type="datetimeFigureOut">
              <a:rPr lang="fi-FI" smtClean="0"/>
              <a:t>12.2.2014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67817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EEE71670-B017-4ACB-8B91-CC70C26AC271}" type="datetimeFigureOut">
              <a:rPr lang="fi-FI" smtClean="0"/>
              <a:t>12.2.2014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172504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EEE71670-B017-4ACB-8B91-CC70C26AC271}" type="datetimeFigureOut">
              <a:rPr lang="fi-FI" smtClean="0"/>
              <a:t>12.2.2014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99421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EE71670-B017-4ACB-8B91-CC70C26AC271}" type="datetimeFigureOut">
              <a:rPr lang="fi-FI" smtClean="0"/>
              <a:t>12.2.2014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326965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EEE71670-B017-4ACB-8B91-CC70C26AC271}" type="datetimeFigureOut">
              <a:rPr lang="fi-FI" smtClean="0"/>
              <a:t>12.2.2014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220212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EEE71670-B017-4ACB-8B91-CC70C26AC271}" type="datetimeFigureOut">
              <a:rPr lang="fi-FI" smtClean="0"/>
              <a:t>12.2.2014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915AA20-E549-4F04-981D-18A2A4992480}" type="slidenum">
              <a:rPr lang="fi-FI" smtClean="0"/>
              <a:t>‹#›</a:t>
            </a:fld>
            <a:endParaRPr lang="fi-FI"/>
          </a:p>
        </p:txBody>
      </p:sp>
    </p:spTree>
    <p:extLst>
      <p:ext uri="{BB962C8B-B14F-4D97-AF65-F5344CB8AC3E}">
        <p14:creationId xmlns:p14="http://schemas.microsoft.com/office/powerpoint/2010/main" val="232770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1670-B017-4ACB-8B91-CC70C26AC271}" type="datetimeFigureOut">
              <a:rPr lang="fi-FI" smtClean="0"/>
              <a:t>12.2.2014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5AA20-E549-4F04-981D-18A2A4992480}" type="slidenum">
              <a:rPr lang="fi-FI" smtClean="0"/>
              <a:t>‹#›</a:t>
            </a:fld>
            <a:endParaRPr lang="fi-FI"/>
          </a:p>
        </p:txBody>
      </p:sp>
    </p:spTree>
    <p:extLst>
      <p:ext uri="{BB962C8B-B14F-4D97-AF65-F5344CB8AC3E}">
        <p14:creationId xmlns:p14="http://schemas.microsoft.com/office/powerpoint/2010/main" val="1980649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77638" y="146649"/>
            <a:ext cx="11930332" cy="3046988"/>
          </a:xfrm>
          <a:prstGeom prst="rect">
            <a:avLst/>
          </a:prstGeom>
          <a:noFill/>
        </p:spPr>
        <p:txBody>
          <a:bodyPr wrap="square" rtlCol="0">
            <a:spAutoFit/>
          </a:bodyPr>
          <a:lstStyle/>
          <a:p>
            <a:pPr algn="ctr"/>
            <a:r>
              <a:rPr lang="fi-FI" sz="4800" dirty="0" smtClean="0"/>
              <a:t>Liputukset</a:t>
            </a:r>
            <a:r>
              <a:rPr lang="fi-FI" sz="4800" dirty="0"/>
              <a:t>. Oikeat </a:t>
            </a:r>
            <a:r>
              <a:rPr lang="fi-FI" sz="4800" dirty="0" smtClean="0"/>
              <a:t>toimintatavat</a:t>
            </a:r>
            <a:r>
              <a:rPr lang="fi-FI" sz="4800" dirty="0"/>
              <a:t>. </a:t>
            </a:r>
            <a:endParaRPr lang="fi-FI" sz="4800" dirty="0" smtClean="0"/>
          </a:p>
          <a:p>
            <a:pPr algn="ctr"/>
            <a:endParaRPr lang="fi-FI" sz="4800" dirty="0" smtClean="0"/>
          </a:p>
          <a:p>
            <a:pPr algn="ctr"/>
            <a:r>
              <a:rPr lang="fi-FI" sz="4800" dirty="0" smtClean="0"/>
              <a:t>Kiinteistön </a:t>
            </a:r>
            <a:r>
              <a:rPr lang="fi-FI" sz="4800" dirty="0"/>
              <a:t>avainturvallisuus. </a:t>
            </a:r>
            <a:endParaRPr lang="fi-FI" sz="4800" dirty="0" smtClean="0"/>
          </a:p>
          <a:p>
            <a:pPr algn="ctr"/>
            <a:endParaRPr lang="fi-FI" sz="4800" dirty="0" smtClean="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80249"/>
            <a:ext cx="3433313" cy="4577751"/>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226" y="2249383"/>
            <a:ext cx="3953774" cy="4608617"/>
          </a:xfrm>
          <a:prstGeom prst="rect">
            <a:avLst/>
          </a:prstGeom>
        </p:spPr>
      </p:pic>
      <p:sp>
        <p:nvSpPr>
          <p:cNvPr id="7" name="Tekstiruutu 6"/>
          <p:cNvSpPr txBox="1"/>
          <p:nvPr/>
        </p:nvSpPr>
        <p:spPr>
          <a:xfrm>
            <a:off x="4580626" y="5960853"/>
            <a:ext cx="4477110" cy="646331"/>
          </a:xfrm>
          <a:prstGeom prst="rect">
            <a:avLst/>
          </a:prstGeom>
          <a:noFill/>
        </p:spPr>
        <p:txBody>
          <a:bodyPr wrap="square" rtlCol="0">
            <a:spAutoFit/>
          </a:bodyPr>
          <a:lstStyle/>
          <a:p>
            <a:r>
              <a:rPr lang="fi-FI" dirty="0" smtClean="0"/>
              <a:t>Lähikoulutus. 13.2.2014.</a:t>
            </a:r>
          </a:p>
          <a:p>
            <a:endParaRPr lang="fi-FI" dirty="0"/>
          </a:p>
        </p:txBody>
      </p:sp>
    </p:spTree>
    <p:extLst>
      <p:ext uri="{BB962C8B-B14F-4D97-AF65-F5344CB8AC3E}">
        <p14:creationId xmlns:p14="http://schemas.microsoft.com/office/powerpoint/2010/main" val="132475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03517" y="94891"/>
            <a:ext cx="11852694" cy="6555641"/>
          </a:xfrm>
          <a:prstGeom prst="rect">
            <a:avLst/>
          </a:prstGeom>
          <a:noFill/>
        </p:spPr>
        <p:txBody>
          <a:bodyPr wrap="square" rtlCol="0">
            <a:spAutoFit/>
          </a:bodyPr>
          <a:lstStyle/>
          <a:p>
            <a:pPr algn="ctr"/>
            <a:r>
              <a:rPr lang="fi-FI" sz="2800" b="1" dirty="0" smtClean="0"/>
              <a:t>Asiakaspalvelu liputuksessa:</a:t>
            </a:r>
          </a:p>
          <a:p>
            <a:pPr algn="ctr"/>
            <a:endParaRPr lang="fi-FI" sz="2800" b="1" dirty="0" smtClean="0"/>
          </a:p>
          <a:p>
            <a:pPr marL="285750" indent="-285750" algn="ctr">
              <a:buFont typeface="Arial" panose="020B0604020202020204" pitchFamily="34" charset="0"/>
              <a:buChar char="•"/>
            </a:pPr>
            <a:r>
              <a:rPr lang="fi-FI" sz="2800" dirty="0" smtClean="0"/>
              <a:t>Kiinteistönhoitajan tulee käsitellä kiinteistön lippuja ja suorittaa kaikki liputukset arvokkaasti.</a:t>
            </a:r>
          </a:p>
          <a:p>
            <a:pPr marL="285750" indent="-285750" algn="ctr">
              <a:buFont typeface="Arial" panose="020B0604020202020204" pitchFamily="34" charset="0"/>
              <a:buChar char="•"/>
            </a:pPr>
            <a:endParaRPr lang="fi-FI" sz="2800" dirty="0" smtClean="0"/>
          </a:p>
          <a:p>
            <a:pPr marL="285750" indent="-285750" algn="ctr">
              <a:buFont typeface="Arial" panose="020B0604020202020204" pitchFamily="34" charset="0"/>
              <a:buChar char="•"/>
            </a:pPr>
            <a:r>
              <a:rPr lang="fi-FI" sz="2800" dirty="0" smtClean="0"/>
              <a:t>Vaikka liputus usein onkin kiinteistönhoitajalle rutiininomaista työtä, asukkaalle tilanne voi olla ainutkertainen ( esim. asukkaan tilaamat liputukset).</a:t>
            </a:r>
          </a:p>
          <a:p>
            <a:pPr marL="285750" indent="-285750" algn="ctr">
              <a:buFont typeface="Arial" panose="020B0604020202020204" pitchFamily="34" charset="0"/>
              <a:buChar char="•"/>
            </a:pPr>
            <a:endParaRPr lang="fi-FI" sz="2800" dirty="0" smtClean="0"/>
          </a:p>
          <a:p>
            <a:pPr marL="285750" indent="-285750" algn="ctr">
              <a:buFont typeface="Arial" panose="020B0604020202020204" pitchFamily="34" charset="0"/>
              <a:buChar char="•"/>
            </a:pPr>
            <a:r>
              <a:rPr lang="fi-FI" sz="2800" dirty="0" smtClean="0"/>
              <a:t>Etenkin suruliputus on syytä tehdä aina syvällä kunnioituksella.</a:t>
            </a:r>
          </a:p>
          <a:p>
            <a:pPr marL="285750" indent="-285750" algn="ctr">
              <a:buFont typeface="Arial" panose="020B0604020202020204" pitchFamily="34" charset="0"/>
              <a:buChar char="•"/>
            </a:pPr>
            <a:endParaRPr lang="fi-FI" sz="2800" dirty="0" smtClean="0"/>
          </a:p>
          <a:p>
            <a:pPr marL="285750" indent="-285750" algn="ctr">
              <a:buFont typeface="Arial" panose="020B0604020202020204" pitchFamily="34" charset="0"/>
              <a:buChar char="•"/>
            </a:pPr>
            <a:r>
              <a:rPr lang="fi-FI" sz="2800" dirty="0" smtClean="0"/>
              <a:t>Monesti liputuksen tilannut asukas seuraa tarkasti liputusta, ja sen huolimaton ja huonosti toteutettu hoitaminen loukkaa asiakasta.</a:t>
            </a:r>
          </a:p>
          <a:p>
            <a:pPr algn="ctr"/>
            <a:endParaRPr lang="fi-FI" sz="2800" dirty="0" smtClean="0"/>
          </a:p>
          <a:p>
            <a:pPr marL="285750" indent="-285750" algn="ctr">
              <a:buFont typeface="Arial" panose="020B0604020202020204" pitchFamily="34" charset="0"/>
              <a:buChar char="•"/>
            </a:pPr>
            <a:r>
              <a:rPr lang="fi-FI" sz="2800" dirty="0" smtClean="0"/>
              <a:t>Liputusten asiallinen hoitaminen kielii omalta osaltaan kiinteistönhoitajan ammattitaidosta ja siitä kuinka hyvin kiinteistöä yleensäkin hoidetaan. </a:t>
            </a:r>
            <a:endParaRPr lang="fi-FI" sz="2800" dirty="0"/>
          </a:p>
        </p:txBody>
      </p:sp>
    </p:spTree>
    <p:extLst>
      <p:ext uri="{BB962C8B-B14F-4D97-AF65-F5344CB8AC3E}">
        <p14:creationId xmlns:p14="http://schemas.microsoft.com/office/powerpoint/2010/main" val="395742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63902" y="138023"/>
            <a:ext cx="11861321" cy="7017306"/>
          </a:xfrm>
          <a:prstGeom prst="rect">
            <a:avLst/>
          </a:prstGeom>
          <a:noFill/>
        </p:spPr>
        <p:txBody>
          <a:bodyPr wrap="square" rtlCol="0">
            <a:spAutoFit/>
          </a:bodyPr>
          <a:lstStyle/>
          <a:p>
            <a:pPr algn="ctr"/>
            <a:r>
              <a:rPr lang="fi-FI" sz="3600" b="1" dirty="0" smtClean="0"/>
              <a:t>Lipun huolto ja hävittäminen:</a:t>
            </a:r>
          </a:p>
          <a:p>
            <a:pPr marL="285750" indent="-285750" algn="ctr">
              <a:buFont typeface="Arial" panose="020B0604020202020204" pitchFamily="34" charset="0"/>
              <a:buChar char="•"/>
            </a:pPr>
            <a:r>
              <a:rPr lang="fi-FI" sz="3600" dirty="0"/>
              <a:t>Suomen lipun voi pestä ja silittää, pesuohjeet on yleensä painettu lippuun, mutta se pitää aina kuivata sisätiloissa, sitä ei saa ripustaa ulos pyykkinarulle kuivumaan</a:t>
            </a:r>
            <a:r>
              <a:rPr lang="fi-FI" sz="3600" dirty="0" smtClean="0"/>
              <a:t>.</a:t>
            </a:r>
            <a:endParaRPr lang="fi-FI" sz="3600" baseline="30000" dirty="0" smtClean="0"/>
          </a:p>
          <a:p>
            <a:pPr marL="285750" indent="-285750" algn="ctr">
              <a:buFont typeface="Arial" panose="020B0604020202020204" pitchFamily="34" charset="0"/>
              <a:buChar char="•"/>
            </a:pPr>
            <a:endParaRPr lang="fi-FI" sz="3600" dirty="0"/>
          </a:p>
          <a:p>
            <a:pPr marL="285750" indent="-285750" algn="ctr">
              <a:buFont typeface="Arial" panose="020B0604020202020204" pitchFamily="34" charset="0"/>
              <a:buChar char="•"/>
            </a:pPr>
            <a:r>
              <a:rPr lang="fi-FI" sz="3600" dirty="0"/>
              <a:t>Rikkoutuneen lipun voi korjata, jos korjausjälki ei jää näkyviin liputettaessa</a:t>
            </a:r>
            <a:r>
              <a:rPr lang="fi-FI" sz="3600" dirty="0" smtClean="0"/>
              <a:t>.</a:t>
            </a:r>
          </a:p>
          <a:p>
            <a:pPr marL="285750" indent="-285750" algn="ctr">
              <a:buFont typeface="Arial" panose="020B0604020202020204" pitchFamily="34" charset="0"/>
              <a:buChar char="•"/>
            </a:pPr>
            <a:endParaRPr lang="fi-FI" sz="3600" dirty="0"/>
          </a:p>
          <a:p>
            <a:pPr marL="285750" indent="-285750" algn="ctr">
              <a:buFont typeface="Arial" panose="020B0604020202020204" pitchFamily="34" charset="0"/>
              <a:buChar char="•"/>
            </a:pPr>
            <a:r>
              <a:rPr lang="fi-FI" sz="3600" dirty="0"/>
              <a:t>Suomen lippu on tarvittaessa hävitettävä joko polttamalla tai leikkelemällä lippu tunnistamattomaksi, mikäli se on niin kulunut, haalistunut tai likaantunut, ettei sitä voi palauttaa ennalleen.</a:t>
            </a:r>
          </a:p>
          <a:p>
            <a:endParaRPr lang="fi-FI" dirty="0"/>
          </a:p>
        </p:txBody>
      </p:sp>
    </p:spTree>
    <p:extLst>
      <p:ext uri="{BB962C8B-B14F-4D97-AF65-F5344CB8AC3E}">
        <p14:creationId xmlns:p14="http://schemas.microsoft.com/office/powerpoint/2010/main" val="1352829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6264" y="120770"/>
            <a:ext cx="12105736" cy="6678751"/>
          </a:xfrm>
          <a:prstGeom prst="rect">
            <a:avLst/>
          </a:prstGeom>
          <a:noFill/>
        </p:spPr>
        <p:txBody>
          <a:bodyPr wrap="square" rtlCol="0">
            <a:spAutoFit/>
          </a:bodyPr>
          <a:lstStyle/>
          <a:p>
            <a:pPr algn="ctr"/>
            <a:r>
              <a:rPr lang="fi-FI" sz="2600" b="1" dirty="0" smtClean="0"/>
              <a:t>Kiinteistön avainturvallisuus:</a:t>
            </a:r>
            <a:br>
              <a:rPr lang="fi-FI" sz="2600" b="1" dirty="0" smtClean="0"/>
            </a:br>
            <a:endParaRPr lang="fi-FI" sz="2600" b="1" dirty="0" smtClean="0"/>
          </a:p>
          <a:p>
            <a:pPr marL="285750" indent="-285750" algn="ctr">
              <a:buFont typeface="Arial" panose="020B0604020202020204" pitchFamily="34" charset="0"/>
              <a:buChar char="•"/>
            </a:pPr>
            <a:r>
              <a:rPr lang="fi-FI" sz="2500" dirty="0" smtClean="0"/>
              <a:t>Kiinteistön avainten oikeaoppinen käyttö ja säilytys kuuluvat tavallisesti kiinteistönhoitajan vastuulle. Kiinteistönhoitajan on huolehdittava siitä, että kiinteistön tiloissa ja etenkin asukkaiden huoneistoissa kulkevat vain ne henkilöt, jotka ovat siihen oikeutettuja.</a:t>
            </a:r>
          </a:p>
          <a:p>
            <a:pPr marL="285750" indent="-285750" algn="ctr">
              <a:buFont typeface="Arial" panose="020B0604020202020204" pitchFamily="34" charset="0"/>
              <a:buChar char="•"/>
            </a:pPr>
            <a:endParaRPr lang="fi-FI" sz="2500" dirty="0"/>
          </a:p>
          <a:p>
            <a:pPr marL="285750" indent="-285750" algn="ctr">
              <a:buFont typeface="Arial" panose="020B0604020202020204" pitchFamily="34" charset="0"/>
              <a:buChar char="•"/>
            </a:pPr>
            <a:r>
              <a:rPr lang="fi-FI" sz="2500" dirty="0" smtClean="0"/>
              <a:t>Asukkaiden on voitava luottaa siihen, että heidän tiloihinsa ei heidän tietämättään päästetä ketään, jolla ei ole sinne lupaa päästä. Tämän vuoksi kiinteistönhoitajan on tiedettävä, ketä huoneistoon saa päästää ja ketä ei ja milloin huoneistoon voidaan mennä yleisavainta käyttäen.</a:t>
            </a:r>
          </a:p>
          <a:p>
            <a:pPr marL="285750" indent="-285750" algn="ctr">
              <a:buFont typeface="Arial" panose="020B0604020202020204" pitchFamily="34" charset="0"/>
              <a:buChar char="•"/>
            </a:pPr>
            <a:endParaRPr lang="fi-FI" sz="2500" dirty="0"/>
          </a:p>
          <a:p>
            <a:pPr marL="285750" indent="-285750" algn="ctr">
              <a:buFont typeface="Arial" panose="020B0604020202020204" pitchFamily="34" charset="0"/>
              <a:buChar char="•"/>
            </a:pPr>
            <a:r>
              <a:rPr lang="fi-FI" sz="2500" dirty="0" smtClean="0"/>
              <a:t>Myös avainten, erityisesti yleisavaimeen, tulee kiinnittää erityistä huomiota. Mikäli yleisavain katoaa, se voi aiheuttaa taloyhtiölle tai huoltoliikkeelle merkittävää taloudellista vahinkoa. Kiinteistön tai huoltoyhtiön vakuutukset korvaavat avainten katoamisia ja uusien avaimien sarjoituksia vain tapauskohtaisesti, riippuen kyseisestä vahinkotapahtumasta kokonaisuudessaan.</a:t>
            </a:r>
          </a:p>
          <a:p>
            <a:pPr marL="285750" indent="-285750" algn="ctr">
              <a:buFont typeface="Arial" panose="020B0604020202020204" pitchFamily="34" charset="0"/>
              <a:buChar char="•"/>
            </a:pPr>
            <a:endParaRPr lang="fi-FI" sz="2600" dirty="0"/>
          </a:p>
        </p:txBody>
      </p:sp>
    </p:spTree>
    <p:extLst>
      <p:ext uri="{BB962C8B-B14F-4D97-AF65-F5344CB8AC3E}">
        <p14:creationId xmlns:p14="http://schemas.microsoft.com/office/powerpoint/2010/main" val="428246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94891" y="86264"/>
            <a:ext cx="12007969" cy="400110"/>
          </a:xfrm>
          <a:prstGeom prst="rect">
            <a:avLst/>
          </a:prstGeom>
          <a:noFill/>
        </p:spPr>
        <p:txBody>
          <a:bodyPr wrap="square" rtlCol="0">
            <a:spAutoFit/>
          </a:bodyPr>
          <a:lstStyle/>
          <a:p>
            <a:pPr algn="ctr"/>
            <a:r>
              <a:rPr lang="fi-FI" sz="2000" b="1" dirty="0" smtClean="0"/>
              <a:t>Kiinteistön avaimet ja niiden käyttö</a:t>
            </a:r>
            <a:endParaRPr lang="fi-FI" sz="2000" b="1" dirty="0"/>
          </a:p>
        </p:txBody>
      </p:sp>
      <p:sp>
        <p:nvSpPr>
          <p:cNvPr id="3" name="Tekstiruutu 2"/>
          <p:cNvSpPr txBox="1"/>
          <p:nvPr/>
        </p:nvSpPr>
        <p:spPr>
          <a:xfrm>
            <a:off x="94891" y="646981"/>
            <a:ext cx="12007969" cy="5940088"/>
          </a:xfrm>
          <a:prstGeom prst="rect">
            <a:avLst/>
          </a:prstGeom>
          <a:noFill/>
        </p:spPr>
        <p:txBody>
          <a:bodyPr wrap="square" rtlCol="0">
            <a:spAutoFit/>
          </a:bodyPr>
          <a:lstStyle/>
          <a:p>
            <a:pPr algn="ctr"/>
            <a:r>
              <a:rPr lang="fi-FI" sz="2400" b="1" dirty="0" smtClean="0"/>
              <a:t>Huoneistokohtainen avain:</a:t>
            </a:r>
          </a:p>
          <a:p>
            <a:pPr algn="ctr"/>
            <a:endParaRPr lang="fi-FI" b="1" dirty="0" smtClean="0"/>
          </a:p>
          <a:p>
            <a:pPr marL="285750" indent="-285750" algn="ctr">
              <a:buFont typeface="Arial" panose="020B0604020202020204" pitchFamily="34" charset="0"/>
              <a:buChar char="•"/>
            </a:pPr>
            <a:r>
              <a:rPr lang="fi-FI" sz="2000" dirty="0" smtClean="0"/>
              <a:t>Huoneistokohtaiset avaimet avaavat pääsyn yksittäiseen huoneistoon, lisäksi tavallisesti myös ulko-oveen ja taloyhtiön yleisiin tiloihin, kuten varastoon, pyörävajaan ja vastaaviin tiloihin. Monesti huoneistokohtainen avain sopii myös taloyhtiön mahdollisen yhteisen saunaosaston oveen, ellei sitten näihin tiloihin ole sarjoitettu erillistä avainta.</a:t>
            </a:r>
          </a:p>
          <a:p>
            <a:pPr marL="285750" indent="-285750" algn="ctr">
              <a:buFont typeface="Arial" panose="020B0604020202020204" pitchFamily="34" charset="0"/>
              <a:buChar char="•"/>
            </a:pPr>
            <a:endParaRPr lang="fi-FI" sz="2000" dirty="0" smtClean="0"/>
          </a:p>
          <a:p>
            <a:pPr marL="285750" indent="-285750" algn="ctr">
              <a:buFont typeface="Arial" panose="020B0604020202020204" pitchFamily="34" charset="0"/>
              <a:buChar char="•"/>
            </a:pPr>
            <a:r>
              <a:rPr lang="fi-FI" sz="2000" dirty="0" smtClean="0"/>
              <a:t>Huoneistokohtaisia avaimia on tavallisesti useampia, esimerkiksi kolme kappaletta. Huoneiston haltija voi teetättää lisäavaimia omalla kustannuksellaan. Lisäavainten teettämiseen on kuitenkin haettava lupa isännöitsijältä tai taloyhtiöltä.</a:t>
            </a:r>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smtClean="0"/>
              <a:t>Huoneiston haltija vastaa huoneistokohtaisista avaimista ja myös mahdollisista vahingoista niiden kadotessa. Tällöin hänen tulee ottaa välittömästi yhteyttä isännöitsijään vahinkojen minimoimiseksi ja lukkojen uudelleen sarjoittamiseksi.</a:t>
            </a:r>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smtClean="0"/>
              <a:t>Mahdollista vahinkovakuutuskorvausta voidaan hakea sekä kiinteistön että asukkaiden omasta vakuutuksesta. Kiinteistön vastuuvakuutuksesta voidaan korvata lähinnä taloyhtiössä muiden esimerkiksi varastotilojen, lukkojen sarjoituksen kuluja.</a:t>
            </a:r>
          </a:p>
          <a:p>
            <a:pPr algn="ctr"/>
            <a:endParaRPr lang="fi-FI" dirty="0"/>
          </a:p>
        </p:txBody>
      </p:sp>
    </p:spTree>
    <p:extLst>
      <p:ext uri="{BB962C8B-B14F-4D97-AF65-F5344CB8AC3E}">
        <p14:creationId xmlns:p14="http://schemas.microsoft.com/office/powerpoint/2010/main" val="106748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94891" y="86264"/>
            <a:ext cx="12007969" cy="400110"/>
          </a:xfrm>
          <a:prstGeom prst="rect">
            <a:avLst/>
          </a:prstGeom>
          <a:noFill/>
        </p:spPr>
        <p:txBody>
          <a:bodyPr wrap="square" rtlCol="0">
            <a:spAutoFit/>
          </a:bodyPr>
          <a:lstStyle/>
          <a:p>
            <a:pPr algn="ctr"/>
            <a:r>
              <a:rPr lang="fi-FI" sz="2000" b="1" dirty="0" smtClean="0"/>
              <a:t>Kiinteistön avaimet ja niiden käyttö</a:t>
            </a:r>
            <a:endParaRPr lang="fi-FI" sz="2000" b="1" dirty="0"/>
          </a:p>
        </p:txBody>
      </p:sp>
      <p:sp>
        <p:nvSpPr>
          <p:cNvPr id="3" name="Tekstiruutu 2"/>
          <p:cNvSpPr txBox="1"/>
          <p:nvPr/>
        </p:nvSpPr>
        <p:spPr>
          <a:xfrm>
            <a:off x="94891" y="724619"/>
            <a:ext cx="12007969" cy="6124754"/>
          </a:xfrm>
          <a:prstGeom prst="rect">
            <a:avLst/>
          </a:prstGeom>
          <a:noFill/>
        </p:spPr>
        <p:txBody>
          <a:bodyPr wrap="square" rtlCol="0">
            <a:spAutoFit/>
          </a:bodyPr>
          <a:lstStyle/>
          <a:p>
            <a:pPr algn="ctr"/>
            <a:r>
              <a:rPr lang="fi-FI" sz="2800" b="1" dirty="0" smtClean="0"/>
              <a:t>Reittiavain:</a:t>
            </a:r>
          </a:p>
          <a:p>
            <a:pPr marL="285750" indent="-285750" algn="ctr">
              <a:buFont typeface="Arial" panose="020B0604020202020204" pitchFamily="34" charset="0"/>
              <a:buChar char="•"/>
            </a:pPr>
            <a:r>
              <a:rPr lang="fi-FI" sz="2800" dirty="0" smtClean="0"/>
              <a:t>Kiinteistön reittiavaimella saadaan avattua kiinteistön ulko-ovi, ja sen lisäksi se käy tavallisesti kiinteistön yleisiin tiloihin (esim. lämmönjakohuone, saunatilat, kylmähuoneet, IV-konehuoneet, varastotilat, väestönsuoja).</a:t>
            </a:r>
          </a:p>
          <a:p>
            <a:pPr marL="285750" indent="-285750" algn="ctr">
              <a:buFont typeface="Arial" panose="020B0604020202020204" pitchFamily="34" charset="0"/>
              <a:buChar char="•"/>
            </a:pPr>
            <a:endParaRPr lang="fi-FI" sz="2800" dirty="0"/>
          </a:p>
          <a:p>
            <a:pPr marL="285750" indent="-285750" algn="ctr">
              <a:buFont typeface="Arial" panose="020B0604020202020204" pitchFamily="34" charset="0"/>
              <a:buChar char="•"/>
            </a:pPr>
            <a:r>
              <a:rPr lang="fi-FI" sz="2800" dirty="0" smtClean="0"/>
              <a:t>Reittiavain on tarkoitettu pääasiassa kiinteistönhoitajien tai porrassiivoojien käyttöön, eikä sillä tavallisesti pääse sisään huoneistoihin. Reittiavainta voidaan säilyttää esimerkiksi talon seinässä olevassa putkilukossa, josta se on kätevästi saatavilla. Kiinteistönhoitaja voi myös kuljettaa reittiavainta avainnipussaan, toisin kuin yleisavainta.</a:t>
            </a:r>
          </a:p>
          <a:p>
            <a:pPr marL="285750" indent="-285750" algn="ctr">
              <a:buFont typeface="Arial" panose="020B0604020202020204" pitchFamily="34" charset="0"/>
              <a:buChar char="•"/>
            </a:pPr>
            <a:endParaRPr lang="fi-FI" sz="2800" dirty="0"/>
          </a:p>
          <a:p>
            <a:pPr marL="285750" indent="-285750" algn="ctr">
              <a:buFont typeface="Arial" panose="020B0604020202020204" pitchFamily="34" charset="0"/>
              <a:buChar char="•"/>
            </a:pPr>
            <a:r>
              <a:rPr lang="fi-FI" sz="2800" dirty="0" smtClean="0"/>
              <a:t>Reittiavaimen käyttö kiinteistössä on suotavaa, koska se vähentää tarvetta yleisavaimen käyttöön ja mukana kuljettamiseen. Samalla pienenee vaara yleisavaimen kadottamiseen tai hukkaamiseen.</a:t>
            </a:r>
            <a:endParaRPr lang="fi-FI" sz="2800" dirty="0"/>
          </a:p>
        </p:txBody>
      </p:sp>
    </p:spTree>
    <p:extLst>
      <p:ext uri="{BB962C8B-B14F-4D97-AF65-F5344CB8AC3E}">
        <p14:creationId xmlns:p14="http://schemas.microsoft.com/office/powerpoint/2010/main" val="426163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0" y="69011"/>
            <a:ext cx="12007969" cy="400110"/>
          </a:xfrm>
          <a:prstGeom prst="rect">
            <a:avLst/>
          </a:prstGeom>
          <a:noFill/>
        </p:spPr>
        <p:txBody>
          <a:bodyPr wrap="square" rtlCol="0">
            <a:spAutoFit/>
          </a:bodyPr>
          <a:lstStyle/>
          <a:p>
            <a:pPr algn="ctr"/>
            <a:r>
              <a:rPr lang="fi-FI" sz="2000" b="1" dirty="0" smtClean="0"/>
              <a:t>Kiinteistön avaimet ja niiden käyttö</a:t>
            </a:r>
            <a:endParaRPr lang="fi-FI" sz="2000" b="1" dirty="0"/>
          </a:p>
        </p:txBody>
      </p:sp>
      <p:sp>
        <p:nvSpPr>
          <p:cNvPr id="3" name="Tekstiruutu 2"/>
          <p:cNvSpPr txBox="1"/>
          <p:nvPr/>
        </p:nvSpPr>
        <p:spPr>
          <a:xfrm>
            <a:off x="94891" y="595223"/>
            <a:ext cx="12007969" cy="5570756"/>
          </a:xfrm>
          <a:prstGeom prst="rect">
            <a:avLst/>
          </a:prstGeom>
          <a:noFill/>
        </p:spPr>
        <p:txBody>
          <a:bodyPr wrap="square" rtlCol="0">
            <a:spAutoFit/>
          </a:bodyPr>
          <a:lstStyle/>
          <a:p>
            <a:pPr algn="ctr"/>
            <a:r>
              <a:rPr lang="fi-FI" b="1" dirty="0" smtClean="0"/>
              <a:t>Yleisavain</a:t>
            </a:r>
            <a:r>
              <a:rPr lang="fi-FI" b="1" dirty="0" smtClean="0"/>
              <a:t>:</a:t>
            </a:r>
          </a:p>
          <a:p>
            <a:pPr algn="ctr"/>
            <a:endParaRPr lang="fi-FI" b="1" dirty="0" smtClean="0"/>
          </a:p>
          <a:p>
            <a:pPr marL="285750" indent="-285750" algn="ctr">
              <a:buFont typeface="Arial" panose="020B0604020202020204" pitchFamily="34" charset="0"/>
              <a:buChar char="•"/>
            </a:pPr>
            <a:r>
              <a:rPr lang="fi-FI" sz="2000" dirty="0" smtClean="0"/>
              <a:t>Yleisavaimella pääsee kiinteistön kaikkiin tiloihin, niin yleisiin tiloihin kuin huoneistoihinkin. Yleisavain on tämän vuoksi kiinteistön tärkein avain, josta on pidettävä erityistä huolta. </a:t>
            </a:r>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smtClean="0"/>
              <a:t>Jos yleisavain katoaa, kaikki kiinteistön lukot voidaan joutua sarjoittamaan uudelleen. Tämä maksaa erittäin paljon, eikä kiinteistön vakuutus välttämättä korvaa kustannuksia.</a:t>
            </a:r>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smtClean="0"/>
              <a:t>Yleisavainta säilytetään yleensä isännöitsijän toimistossa lukitussa kaapissa (kassakaappi). Tavallisesti avaimet numeroidaan avainkaappiin ja numerointiin perustuvaa kiinteistön nimi- ja osoiteluetteloa säilytetään erillisessä lukitussa paikassa, esimerkiksi kassakaapissa. </a:t>
            </a:r>
            <a:endParaRPr lang="fi-FI" sz="2000" dirty="0" smtClean="0"/>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smtClean="0"/>
              <a:t>Yleisavaimessa </a:t>
            </a:r>
            <a:r>
              <a:rPr lang="fi-FI" sz="2000" dirty="0" smtClean="0"/>
              <a:t>ei saa erikseen lukea sen taloyhtiön nimeä ja osoitetta, jonka oviin se käy- tällöinhän avain ohjaisi mahdollisen löytäjänsä suoraan kiinteistöön ja mahdolliseen vahingontekoon.</a:t>
            </a:r>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smtClean="0"/>
              <a:t>Mikäli yleisavain luovutetaan ulkopuoliselle henkilölle, isännöitsijän tai kiinteistönhoitajan tulee aina pyytää avaimen luovutuksen yhteydessä sen saajalta kirjallinen kuittaus</a:t>
            </a:r>
            <a:r>
              <a:rPr lang="fi-FI" sz="2000" dirty="0"/>
              <a:t>. Yleisavain tulee myös kuitata palautetuksi</a:t>
            </a:r>
          </a:p>
          <a:p>
            <a:pPr marL="285750" indent="-285750" algn="ctr">
              <a:buFont typeface="Arial" panose="020B0604020202020204" pitchFamily="34" charset="0"/>
              <a:buChar char="•"/>
            </a:pPr>
            <a:endParaRPr lang="fi-FI" sz="2000" dirty="0"/>
          </a:p>
        </p:txBody>
      </p:sp>
    </p:spTree>
    <p:extLst>
      <p:ext uri="{BB962C8B-B14F-4D97-AF65-F5344CB8AC3E}">
        <p14:creationId xmlns:p14="http://schemas.microsoft.com/office/powerpoint/2010/main" val="190847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94891" y="86264"/>
            <a:ext cx="12007969" cy="6555641"/>
          </a:xfrm>
          <a:prstGeom prst="rect">
            <a:avLst/>
          </a:prstGeom>
          <a:noFill/>
        </p:spPr>
        <p:txBody>
          <a:bodyPr wrap="square" rtlCol="0">
            <a:spAutoFit/>
          </a:bodyPr>
          <a:lstStyle/>
          <a:p>
            <a:pPr algn="ctr"/>
            <a:r>
              <a:rPr lang="fi-FI" sz="2000" b="1" dirty="0" smtClean="0"/>
              <a:t>Kiinteistön avaimet ja niiden </a:t>
            </a:r>
            <a:r>
              <a:rPr lang="fi-FI" sz="2000" b="1" dirty="0" smtClean="0"/>
              <a:t>käyttö</a:t>
            </a:r>
          </a:p>
          <a:p>
            <a:pPr algn="ctr"/>
            <a:r>
              <a:rPr lang="fi-FI" sz="2000" b="1" dirty="0" smtClean="0"/>
              <a:t>Yleisavain:</a:t>
            </a:r>
          </a:p>
          <a:p>
            <a:pPr marL="342900" indent="-342900" algn="ctr">
              <a:buFont typeface="Arial" panose="020B0604020202020204" pitchFamily="34" charset="0"/>
              <a:buChar char="•"/>
            </a:pPr>
            <a:r>
              <a:rPr lang="fi-FI" sz="2000" dirty="0" smtClean="0"/>
              <a:t>Kiinteistön isännöitsijän tai kiinteistönhoitajan tulee aina , missä kiinteistön yleisavaimet ovat ja kenelle ne on luovutettu.</a:t>
            </a:r>
          </a:p>
          <a:p>
            <a:pPr algn="ctr"/>
            <a:endParaRPr lang="fi-FI" sz="2000" dirty="0" smtClean="0"/>
          </a:p>
          <a:p>
            <a:pPr marL="342900" indent="-342900" algn="ctr">
              <a:buFont typeface="Arial" panose="020B0604020202020204" pitchFamily="34" charset="0"/>
              <a:buChar char="•"/>
            </a:pPr>
            <a:r>
              <a:rPr lang="fi-FI" sz="2000" dirty="0" smtClean="0"/>
              <a:t>Yleisavainta ei voi luovuttaa kenelle tahansa, vaan avaimella on oltava pätevä tarve (esim. kiinteistön peruskorjaus, jolloin korjaajan täytyy liikkua myös huoneistossa).</a:t>
            </a:r>
          </a:p>
          <a:p>
            <a:pPr marL="342900" indent="-342900" algn="ctr">
              <a:buFont typeface="Arial" panose="020B0604020202020204" pitchFamily="34" charset="0"/>
              <a:buChar char="•"/>
            </a:pPr>
            <a:endParaRPr lang="fi-FI" sz="2000" dirty="0"/>
          </a:p>
          <a:p>
            <a:pPr marL="342900" indent="-342900" algn="ctr">
              <a:buFont typeface="Arial" panose="020B0604020202020204" pitchFamily="34" charset="0"/>
              <a:buChar char="•"/>
            </a:pPr>
            <a:r>
              <a:rPr lang="fi-FI" sz="2000" dirty="0" smtClean="0"/>
              <a:t>Kiinteistönhoitaja voi kuitata yleisavaimen </a:t>
            </a:r>
            <a:r>
              <a:rPr lang="fi-FI" sz="2000" dirty="0" err="1" smtClean="0"/>
              <a:t>itselleen</a:t>
            </a:r>
            <a:r>
              <a:rPr lang="fi-FI" sz="2000" dirty="0" smtClean="0"/>
              <a:t> esimerkiksi huoneistokohtaisten vesimittarien lukemista varten. </a:t>
            </a:r>
          </a:p>
          <a:p>
            <a:pPr marL="342900" indent="-342900" algn="ctr">
              <a:buFont typeface="Arial" panose="020B0604020202020204" pitchFamily="34" charset="0"/>
              <a:buChar char="•"/>
            </a:pPr>
            <a:endParaRPr lang="fi-FI" sz="2000" dirty="0"/>
          </a:p>
          <a:p>
            <a:pPr marL="342900" indent="-342900" algn="ctr">
              <a:buFont typeface="Arial" panose="020B0604020202020204" pitchFamily="34" charset="0"/>
              <a:buChar char="•"/>
            </a:pPr>
            <a:r>
              <a:rPr lang="fi-FI" sz="2000" dirty="0" smtClean="0"/>
              <a:t>Yksittäisiin huoneistoihin menoon tarvitaan yleisavaimen lisäksi huoneiston haltijan/asukkaan lupa. Huoneistoon menosta onkin ilmoitettava etukäteen esimerkiksi tiedotteella, josta käy selville mahdollisimman tarkka aika huoneistoon menolle. Näin asiakas voi halutessaan olla huoneistokäynnillä läsnä.</a:t>
            </a:r>
          </a:p>
          <a:p>
            <a:pPr marL="342900" indent="-342900" algn="ctr">
              <a:buFont typeface="Arial" panose="020B0604020202020204" pitchFamily="34" charset="0"/>
              <a:buChar char="•"/>
            </a:pPr>
            <a:endParaRPr lang="fi-FI" sz="2000" dirty="0"/>
          </a:p>
          <a:p>
            <a:pPr marL="342900" indent="-342900" algn="ctr">
              <a:buFont typeface="Arial" panose="020B0604020202020204" pitchFamily="34" charset="0"/>
              <a:buChar char="•"/>
            </a:pPr>
            <a:r>
              <a:rPr lang="fi-FI" sz="2000" dirty="0" smtClean="0"/>
              <a:t>Poikkeustilanteessa huoneistoon voidaan mennä yleisavaimella ilmoittamattakin. </a:t>
            </a:r>
            <a:r>
              <a:rPr lang="fi-FI" sz="2000" dirty="0" err="1" smtClean="0"/>
              <a:t>Tälläisiä</a:t>
            </a:r>
            <a:r>
              <a:rPr lang="fi-FI" sz="2000" dirty="0" smtClean="0"/>
              <a:t> ovat esimerkiksi hätätilanteet sekä putkivuodot ja vesivahingot. Myös epäily sairaskohtauksesta tai poliisin avustaminen oikeuttaa yleisavaimen käyttöön huoneistoon mennessä.</a:t>
            </a:r>
          </a:p>
          <a:p>
            <a:pPr marL="342900" indent="-342900" algn="ctr">
              <a:buFont typeface="Arial" panose="020B0604020202020204" pitchFamily="34" charset="0"/>
              <a:buChar char="•"/>
            </a:pPr>
            <a:endParaRPr lang="fi-FI" sz="2000" dirty="0"/>
          </a:p>
          <a:p>
            <a:pPr marL="342900" indent="-342900" algn="ctr">
              <a:buFont typeface="Arial" panose="020B0604020202020204" pitchFamily="34" charset="0"/>
              <a:buChar char="•"/>
            </a:pPr>
            <a:r>
              <a:rPr lang="fi-FI" sz="2000" dirty="0" smtClean="0"/>
              <a:t>Mikäli huoneistossa on käyty yleisavaimella, tulee käynnistä jättää huoneistoon asianmukainen ilmoitus. Ilmoituksessa tulee käydä ilmi käynnin ajankohta sekä syy yleisavaimen käyttöön ja kuka avainta on käyttänyt.</a:t>
            </a:r>
            <a:endParaRPr lang="fi-FI" sz="2000" dirty="0" smtClean="0"/>
          </a:p>
        </p:txBody>
      </p:sp>
    </p:spTree>
    <p:extLst>
      <p:ext uri="{BB962C8B-B14F-4D97-AF65-F5344CB8AC3E}">
        <p14:creationId xmlns:p14="http://schemas.microsoft.com/office/powerpoint/2010/main" val="94577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5025" y="0"/>
            <a:ext cx="2466975" cy="2486025"/>
          </a:xfrm>
          <a:prstGeom prst="rect">
            <a:avLst/>
          </a:prstGeom>
        </p:spPr>
      </p:pic>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4400"/>
            <a:ext cx="4991100" cy="2133600"/>
          </a:xfrm>
          <a:prstGeom prst="rect">
            <a:avLst/>
          </a:prstGeom>
        </p:spPr>
      </p:pic>
      <p:pic>
        <p:nvPicPr>
          <p:cNvPr id="7" name="Kuva 6"/>
          <p:cNvPicPr>
            <a:picLocks noChangeAspect="1"/>
          </p:cNvPicPr>
          <p:nvPr/>
        </p:nvPicPr>
        <p:blipFill>
          <a:blip r:embed="rId4"/>
          <a:stretch>
            <a:fillRect/>
          </a:stretch>
        </p:blipFill>
        <p:spPr>
          <a:xfrm>
            <a:off x="357188" y="138113"/>
            <a:ext cx="4467666" cy="2561956"/>
          </a:xfrm>
          <a:prstGeom prst="rect">
            <a:avLst/>
          </a:prstGeom>
        </p:spPr>
      </p:pic>
      <p:sp>
        <p:nvSpPr>
          <p:cNvPr id="8" name="Tekstiruutu 7"/>
          <p:cNvSpPr txBox="1"/>
          <p:nvPr/>
        </p:nvSpPr>
        <p:spPr>
          <a:xfrm>
            <a:off x="4951562" y="138113"/>
            <a:ext cx="4597880" cy="2308324"/>
          </a:xfrm>
          <a:prstGeom prst="rect">
            <a:avLst/>
          </a:prstGeom>
          <a:noFill/>
        </p:spPr>
        <p:txBody>
          <a:bodyPr wrap="square" rtlCol="0">
            <a:spAutoFit/>
          </a:bodyPr>
          <a:lstStyle/>
          <a:p>
            <a:r>
              <a:rPr lang="fi-FI" dirty="0" smtClean="0"/>
              <a:t>Avainsäilö:</a:t>
            </a:r>
          </a:p>
          <a:p>
            <a:pPr marL="285750" indent="-285750">
              <a:buFont typeface="Arial" panose="020B0604020202020204" pitchFamily="34" charset="0"/>
              <a:buChar char="•"/>
            </a:pPr>
            <a:r>
              <a:rPr lang="fi-FI" dirty="0" smtClean="0"/>
              <a:t>Avainsäilö asennetaan kiinteistön kivijalkaan, tai seinään poraamalla, ja niitä voi olla useita asennettuna rinnakkain.</a:t>
            </a:r>
          </a:p>
          <a:p>
            <a:pPr marL="285750" indent="-285750">
              <a:buFont typeface="Arial" panose="020B0604020202020204" pitchFamily="34" charset="0"/>
              <a:buChar char="•"/>
            </a:pPr>
            <a:r>
              <a:rPr lang="fi-FI" dirty="0" smtClean="0"/>
              <a:t>Säiliössä voivat säilyttää avaimia myös muut kiinteistöllä työskentelevät tahot kuin kiinteistönhoitaja, esimerkiksi lämmön- tai sähköntoimittaja tai kaapeliyritys.</a:t>
            </a:r>
            <a:endParaRPr lang="fi-FI" dirty="0"/>
          </a:p>
        </p:txBody>
      </p:sp>
      <p:sp>
        <p:nvSpPr>
          <p:cNvPr id="10" name="Tekstiruutu 9"/>
          <p:cNvSpPr txBox="1"/>
          <p:nvPr/>
        </p:nvSpPr>
        <p:spPr>
          <a:xfrm>
            <a:off x="5555412" y="4724400"/>
            <a:ext cx="6435305" cy="1477328"/>
          </a:xfrm>
          <a:prstGeom prst="rect">
            <a:avLst/>
          </a:prstGeom>
          <a:noFill/>
        </p:spPr>
        <p:txBody>
          <a:bodyPr wrap="square" rtlCol="0">
            <a:spAutoFit/>
          </a:bodyPr>
          <a:lstStyle/>
          <a:p>
            <a:pPr marL="285750" indent="-285750" algn="ctr">
              <a:buFont typeface="Arial" panose="020B0604020202020204" pitchFamily="34" charset="0"/>
              <a:buChar char="•"/>
            </a:pPr>
            <a:r>
              <a:rPr lang="fi-FI" dirty="0" smtClean="0"/>
              <a:t>Avainsäilön käyttö vähentää kiinteistönhoitajan tarvetta kuljettaa suurta määrää avaimia aina mukanaan. </a:t>
            </a:r>
          </a:p>
          <a:p>
            <a:pPr marL="285750" indent="-285750" algn="ctr">
              <a:buFont typeface="Arial" panose="020B0604020202020204" pitchFamily="34" charset="0"/>
              <a:buChar char="•"/>
            </a:pPr>
            <a:r>
              <a:rPr lang="fi-FI" dirty="0" smtClean="0"/>
              <a:t>Säiliön avaimesta pitää kuitenkin muistaa pitää erityisen hyvää huolta, varsinkin jos se on sarjoitettu sopimaan useiden kiinteistöjen avainsäiliöihin.</a:t>
            </a:r>
            <a:endParaRPr lang="fi-FI" dirty="0"/>
          </a:p>
        </p:txBody>
      </p:sp>
    </p:spTree>
    <p:extLst>
      <p:ext uri="{BB962C8B-B14F-4D97-AF65-F5344CB8AC3E}">
        <p14:creationId xmlns:p14="http://schemas.microsoft.com/office/powerpoint/2010/main" val="332133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tunnisteen paikkamerkki 3"/>
          <p:cNvSpPr>
            <a:spLocks noGrp="1"/>
          </p:cNvSpPr>
          <p:nvPr>
            <p:ph type="ftr" sz="quarter" idx="11"/>
          </p:nvPr>
        </p:nvSpPr>
        <p:spPr/>
        <p:txBody>
          <a:bodyPr/>
          <a:lstStyle/>
          <a:p>
            <a:pPr>
              <a:defRPr/>
            </a:pPr>
            <a:r>
              <a:rPr lang="fi-FI"/>
              <a:t>Kipapt/E.P</a:t>
            </a:r>
          </a:p>
        </p:txBody>
      </p:sp>
      <p:sp>
        <p:nvSpPr>
          <p:cNvPr id="6" name="Dian numeron paikkamerkki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6DBB4A-1DA9-4C6A-B90E-D0F80FB768CF}" type="slidenum">
              <a:rPr lang="fi-FI">
                <a:solidFill>
                  <a:srgbClr val="898989"/>
                </a:solidFill>
                <a:latin typeface="Calibri" panose="020F0502020204030204" pitchFamily="34" charset="0"/>
              </a:rPr>
              <a:pPr eaLnBrk="1" hangingPunct="1"/>
              <a:t>18</a:t>
            </a:fld>
            <a:endParaRPr lang="fi-FI">
              <a:solidFill>
                <a:srgbClr val="898989"/>
              </a:solidFill>
              <a:latin typeface="Calibri" panose="020F0502020204030204" pitchFamily="34" charset="0"/>
            </a:endParaRPr>
          </a:p>
        </p:txBody>
      </p:sp>
      <p:sp>
        <p:nvSpPr>
          <p:cNvPr id="9220" name="Rectangle 2"/>
          <p:cNvSpPr>
            <a:spLocks noChangeArrowheads="1"/>
          </p:cNvSpPr>
          <p:nvPr/>
        </p:nvSpPr>
        <p:spPr bwMode="auto">
          <a:xfrm>
            <a:off x="2135188" y="333375"/>
            <a:ext cx="4572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i-FI" b="1">
                <a:latin typeface="Calibri" panose="020F0502020204030204" pitchFamily="34" charset="0"/>
              </a:rPr>
              <a:t>Biometriset tunnistuspäätteet</a:t>
            </a:r>
          </a:p>
          <a:p>
            <a:pPr eaLnBrk="1" hangingPunct="1"/>
            <a:endParaRPr lang="fi-FI">
              <a:latin typeface="Calibri" panose="020F0502020204030204" pitchFamily="34" charset="0"/>
            </a:endParaRPr>
          </a:p>
          <a:p>
            <a:pPr eaLnBrk="1" hangingPunct="1"/>
            <a:r>
              <a:rPr lang="fi-FI">
                <a:latin typeface="Calibri" panose="020F0502020204030204" pitchFamily="34" charset="0"/>
              </a:rPr>
              <a:t>Kuvassa on varmatoiminen</a:t>
            </a:r>
          </a:p>
          <a:p>
            <a:pPr eaLnBrk="1" hangingPunct="1"/>
            <a:r>
              <a:rPr lang="fi-FI">
                <a:latin typeface="Calibri" panose="020F0502020204030204" pitchFamily="34" charset="0"/>
              </a:rPr>
              <a:t>tunnistuspääte,</a:t>
            </a:r>
          </a:p>
          <a:p>
            <a:pPr eaLnBrk="1" hangingPunct="1"/>
            <a:r>
              <a:rPr lang="fi-FI">
                <a:latin typeface="Calibri" panose="020F0502020204030204" pitchFamily="34" charset="0"/>
              </a:rPr>
              <a:t>jotka perustuvat sormenjälkitunnistukseen.</a:t>
            </a:r>
          </a:p>
          <a:p>
            <a:pPr eaLnBrk="1" hangingPunct="1"/>
            <a:r>
              <a:rPr lang="fi-FI">
                <a:latin typeface="Calibri" panose="020F0502020204030204" pitchFamily="34" charset="0"/>
              </a:rPr>
              <a:t>Biometrisella tunnistuksella</a:t>
            </a:r>
          </a:p>
          <a:p>
            <a:pPr eaLnBrk="1" hangingPunct="1"/>
            <a:r>
              <a:rPr lang="fi-FI">
                <a:latin typeface="Calibri" panose="020F0502020204030204" pitchFamily="34" charset="0"/>
              </a:rPr>
              <a:t>nostetaan turvallisuustasoa</a:t>
            </a:r>
          </a:p>
          <a:p>
            <a:pPr eaLnBrk="1" hangingPunct="1"/>
            <a:r>
              <a:rPr lang="fi-FI">
                <a:latin typeface="Calibri" panose="020F0502020204030204" pitchFamily="34" charset="0"/>
              </a:rPr>
              <a:t>huomattavasti,</a:t>
            </a:r>
          </a:p>
          <a:p>
            <a:pPr eaLnBrk="1" hangingPunct="1"/>
            <a:r>
              <a:rPr lang="fi-FI">
                <a:latin typeface="Calibri" panose="020F0502020204030204" pitchFamily="34" charset="0"/>
              </a:rPr>
              <a:t>varsinkin kun biometria yhdistetään kulunvalvontaan.</a:t>
            </a:r>
          </a:p>
          <a:p>
            <a:pPr eaLnBrk="1" hangingPunct="1"/>
            <a:endParaRPr lang="fi-FI">
              <a:latin typeface="Calibri" panose="020F0502020204030204" pitchFamily="34" charset="0"/>
            </a:endParaRPr>
          </a:p>
          <a:p>
            <a:pPr eaLnBrk="1" hangingPunct="1"/>
            <a:r>
              <a:rPr lang="fi-FI">
                <a:latin typeface="Calibri" panose="020F0502020204030204" pitchFamily="34" charset="0"/>
              </a:rPr>
              <a:t>Tällöin tarvitaan kaksi kulkuun</a:t>
            </a:r>
          </a:p>
          <a:p>
            <a:pPr eaLnBrk="1" hangingPunct="1"/>
            <a:r>
              <a:rPr lang="fi-FI">
                <a:latin typeface="Calibri" panose="020F0502020204030204" pitchFamily="34" charset="0"/>
              </a:rPr>
              <a:t>oikeuttavaa tunnistetietoa; biometrinen</a:t>
            </a:r>
          </a:p>
          <a:p>
            <a:pPr eaLnBrk="1" hangingPunct="1"/>
            <a:r>
              <a:rPr lang="fi-FI">
                <a:latin typeface="Calibri" panose="020F0502020204030204" pitchFamily="34" charset="0"/>
              </a:rPr>
              <a:t>sormenjälki ja henkilökohtainen etätunniste.</a:t>
            </a:r>
          </a:p>
          <a:p>
            <a:pPr eaLnBrk="1" hangingPunct="1"/>
            <a:r>
              <a:rPr lang="fi-FI">
                <a:latin typeface="Calibri" panose="020F0502020204030204" pitchFamily="34" charset="0"/>
              </a:rPr>
              <a:t>Sormenjälkitunnistus ei vie aikaa kuin sekunnin, ja etuna on myös se, ettei henkilön tarvitse muistaa PIN-koodeja tai salasanoja.</a:t>
            </a:r>
          </a:p>
        </p:txBody>
      </p:sp>
      <p:pic>
        <p:nvPicPr>
          <p:cNvPr id="9221" name="Picture 3"/>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456364" y="981075"/>
            <a:ext cx="4090987" cy="4319588"/>
          </a:xfrm>
          <a:noFill/>
        </p:spPr>
      </p:pic>
    </p:spTree>
    <p:extLst>
      <p:ext uri="{BB962C8B-B14F-4D97-AF65-F5344CB8AC3E}">
        <p14:creationId xmlns:p14="http://schemas.microsoft.com/office/powerpoint/2010/main" val="403265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tunnisteen paikkamerkki 3"/>
          <p:cNvSpPr>
            <a:spLocks noGrp="1"/>
          </p:cNvSpPr>
          <p:nvPr>
            <p:ph type="ftr" sz="quarter" idx="11"/>
          </p:nvPr>
        </p:nvSpPr>
        <p:spPr/>
        <p:txBody>
          <a:bodyPr/>
          <a:lstStyle/>
          <a:p>
            <a:pPr>
              <a:defRPr/>
            </a:pPr>
            <a:r>
              <a:rPr lang="fi-FI"/>
              <a:t>Kipapt/E.P</a:t>
            </a:r>
          </a:p>
        </p:txBody>
      </p:sp>
      <p:sp>
        <p:nvSpPr>
          <p:cNvPr id="6" name="Dian numeron paikkamerkki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6A347B-597F-46FE-A687-997851D0F7F9}" type="slidenum">
              <a:rPr lang="fi-FI">
                <a:solidFill>
                  <a:srgbClr val="898989"/>
                </a:solidFill>
                <a:latin typeface="Calibri" panose="020F0502020204030204" pitchFamily="34" charset="0"/>
              </a:rPr>
              <a:pPr eaLnBrk="1" hangingPunct="1"/>
              <a:t>19</a:t>
            </a:fld>
            <a:endParaRPr lang="fi-FI">
              <a:solidFill>
                <a:srgbClr val="898989"/>
              </a:solidFill>
              <a:latin typeface="Calibri" panose="020F0502020204030204" pitchFamily="34" charset="0"/>
            </a:endParaRPr>
          </a:p>
        </p:txBody>
      </p:sp>
      <p:pic>
        <p:nvPicPr>
          <p:cNvPr id="10244" name="Picture 3" descr="Kulunvalvonta_yla"/>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74826" y="1196975"/>
            <a:ext cx="3190875" cy="3848100"/>
          </a:xfrm>
          <a:noFill/>
        </p:spPr>
      </p:pic>
      <p:sp>
        <p:nvSpPr>
          <p:cNvPr id="10245" name="Text Box 5"/>
          <p:cNvSpPr txBox="1">
            <a:spLocks noChangeArrowheads="1"/>
          </p:cNvSpPr>
          <p:nvPr/>
        </p:nvSpPr>
        <p:spPr bwMode="auto">
          <a:xfrm>
            <a:off x="4943475" y="333375"/>
            <a:ext cx="54737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pPr>
            <a:r>
              <a:rPr lang="fi-FI">
                <a:latin typeface="Calibri" panose="020F0502020204030204" pitchFamily="34" charset="0"/>
              </a:rPr>
              <a:t>Kulunvalvonnassa käytetään hyväksi etälukutekniikkaa (RFID) eli lukijalaite tunnistaa kulkijan henkilökohtaisten tunnisteiden avulla.</a:t>
            </a:r>
          </a:p>
          <a:p>
            <a:pPr algn="ctr" eaLnBrk="1" hangingPunct="1">
              <a:lnSpc>
                <a:spcPct val="130000"/>
              </a:lnSpc>
            </a:pPr>
            <a:endParaRPr lang="fi-FI">
              <a:latin typeface="Calibri" panose="020F0502020204030204" pitchFamily="34" charset="0"/>
            </a:endParaRPr>
          </a:p>
          <a:p>
            <a:pPr algn="ctr" eaLnBrk="1" hangingPunct="1">
              <a:lnSpc>
                <a:spcPct val="130000"/>
              </a:lnSpc>
            </a:pPr>
            <a:r>
              <a:rPr lang="fi-FI">
                <a:latin typeface="Calibri" panose="020F0502020204030204" pitchFamily="34" charset="0"/>
              </a:rPr>
              <a:t>Tunnisteina käytetään esimerkiksi ns. avaimenperätunnisteita, ID-kortteja tai rannekkeita. Valikoimasta löytyvät myös PIN-koodein varustetut ovilukijat, matkapuhelimella ohjattavat päätteet sekä korkean turvallisuustason vaatiessa jopa sormenjälkilukijat tai lukijalaite silmästä. </a:t>
            </a:r>
          </a:p>
          <a:p>
            <a:pPr algn="ctr" eaLnBrk="1" hangingPunct="1">
              <a:lnSpc>
                <a:spcPct val="130000"/>
              </a:lnSpc>
            </a:pPr>
            <a:r>
              <a:rPr lang="fi-FI">
                <a:latin typeface="Calibri" panose="020F0502020204030204" pitchFamily="34" charset="0"/>
              </a:rPr>
              <a:t> </a:t>
            </a:r>
          </a:p>
          <a:p>
            <a:pPr algn="ctr" eaLnBrk="1" hangingPunct="1">
              <a:lnSpc>
                <a:spcPct val="130000"/>
              </a:lnSpc>
            </a:pPr>
            <a:r>
              <a:rPr lang="fi-FI">
                <a:latin typeface="Calibri" panose="020F0502020204030204" pitchFamily="34" charset="0"/>
              </a:rPr>
              <a:t>Kulkuoikeudet voidaan rajata hallintaohjelmien avulla esimerkiksi henkilöiden, yritysten, kiinteistöjen ja kulkuaikojen sekä kiinteistön sisällä jopa eri ovien mukaan.</a:t>
            </a:r>
          </a:p>
          <a:p>
            <a:pPr eaLnBrk="1" hangingPunct="1">
              <a:spcBef>
                <a:spcPct val="50000"/>
              </a:spcBef>
            </a:pPr>
            <a:endParaRPr lang="fi-FI">
              <a:latin typeface="Calibri" panose="020F0502020204030204" pitchFamily="34" charset="0"/>
            </a:endParaRPr>
          </a:p>
        </p:txBody>
      </p:sp>
    </p:spTree>
    <p:extLst>
      <p:ext uri="{BB962C8B-B14F-4D97-AF65-F5344CB8AC3E}">
        <p14:creationId xmlns:p14="http://schemas.microsoft.com/office/powerpoint/2010/main" val="1988700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590800" y="0"/>
            <a:ext cx="9601200" cy="6740307"/>
          </a:xfrm>
          <a:prstGeom prst="rect">
            <a:avLst/>
          </a:prstGeom>
          <a:noFill/>
        </p:spPr>
        <p:txBody>
          <a:bodyPr wrap="square" rtlCol="0">
            <a:spAutoFit/>
          </a:bodyPr>
          <a:lstStyle/>
          <a:p>
            <a:pPr algn="ctr">
              <a:lnSpc>
                <a:spcPct val="150000"/>
              </a:lnSpc>
            </a:pPr>
            <a:r>
              <a:rPr lang="fi-FI" sz="2400" b="1" dirty="0" smtClean="0"/>
              <a:t>Liputus</a:t>
            </a:r>
          </a:p>
          <a:p>
            <a:pPr marL="457200" indent="-457200" algn="ctr">
              <a:lnSpc>
                <a:spcPct val="150000"/>
              </a:lnSpc>
              <a:buFont typeface="Arial" panose="020B0604020202020204" pitchFamily="34" charset="0"/>
              <a:buChar char="•"/>
            </a:pPr>
            <a:r>
              <a:rPr lang="fi-FI" sz="2400" dirty="0" smtClean="0"/>
              <a:t>Liputus on yksi arvokkaimmista kiinteistönhoitajien tehtävistä. </a:t>
            </a:r>
          </a:p>
          <a:p>
            <a:pPr marL="457200" indent="-457200" algn="ctr">
              <a:lnSpc>
                <a:spcPct val="150000"/>
              </a:lnSpc>
              <a:buFont typeface="Arial" panose="020B0604020202020204" pitchFamily="34" charset="0"/>
              <a:buChar char="•"/>
            </a:pPr>
            <a:endParaRPr lang="fi-FI" sz="2400" dirty="0" smtClean="0"/>
          </a:p>
          <a:p>
            <a:pPr marL="457200" indent="-457200" algn="ctr">
              <a:lnSpc>
                <a:spcPct val="150000"/>
              </a:lnSpc>
              <a:buFont typeface="Arial" panose="020B0604020202020204" pitchFamily="34" charset="0"/>
              <a:buChar char="•"/>
            </a:pPr>
            <a:r>
              <a:rPr lang="fi-FI" sz="2400" dirty="0" smtClean="0"/>
              <a:t>Jokaisen kiinteistönhoitajan on tunnettava liputusohjeet, myös suoritettava liputus ohjeistuksen mukaisesti.</a:t>
            </a:r>
          </a:p>
          <a:p>
            <a:pPr marL="457200" indent="-457200" algn="ctr">
              <a:lnSpc>
                <a:spcPct val="150000"/>
              </a:lnSpc>
              <a:buFont typeface="Arial" panose="020B0604020202020204" pitchFamily="34" charset="0"/>
              <a:buChar char="•"/>
            </a:pPr>
            <a:endParaRPr lang="fi-FI" sz="2400" dirty="0" smtClean="0"/>
          </a:p>
          <a:p>
            <a:pPr marL="457200" indent="-457200" algn="ctr">
              <a:lnSpc>
                <a:spcPct val="150000"/>
              </a:lnSpc>
              <a:buFont typeface="Arial" panose="020B0604020202020204" pitchFamily="34" charset="0"/>
              <a:buChar char="•"/>
            </a:pPr>
            <a:r>
              <a:rPr lang="fi-FI" sz="2400" dirty="0" smtClean="0"/>
              <a:t>Asianmukainen liputus pitää pystyä toteuttamaan myös kiinteistönhoitajan, jolla voi olla jopa kymmeniä liputettavia kohteita samanaikaisesti hoidettavana.</a:t>
            </a:r>
          </a:p>
          <a:p>
            <a:pPr algn="ctr">
              <a:lnSpc>
                <a:spcPct val="150000"/>
              </a:lnSpc>
            </a:pPr>
            <a:endParaRPr lang="fi-FI" sz="2400" dirty="0" smtClean="0"/>
          </a:p>
          <a:p>
            <a:pPr marL="457200" indent="-457200" algn="ctr">
              <a:lnSpc>
                <a:spcPct val="150000"/>
              </a:lnSpc>
              <a:buFont typeface="Arial" panose="020B0604020202020204" pitchFamily="34" charset="0"/>
              <a:buChar char="•"/>
            </a:pPr>
            <a:r>
              <a:rPr lang="fi-FI" sz="2400" dirty="0" smtClean="0"/>
              <a:t>Liputusta tehdessä on aina muistettava, että kiinteistön käyttäjille liputus on aina tärkeä ja kunniakas tapahtuma.</a:t>
            </a:r>
            <a:endParaRPr lang="fi-FI" sz="2400" dirty="0"/>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084"/>
            <a:ext cx="3053751" cy="4071667"/>
          </a:xfrm>
          <a:prstGeom prst="rect">
            <a:avLst/>
          </a:prstGeom>
        </p:spPr>
      </p:pic>
    </p:spTree>
    <p:extLst>
      <p:ext uri="{BB962C8B-B14F-4D97-AF65-F5344CB8AC3E}">
        <p14:creationId xmlns:p14="http://schemas.microsoft.com/office/powerpoint/2010/main" val="1382738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143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0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60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790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393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31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0" y="66675"/>
            <a:ext cx="12125325" cy="6370975"/>
          </a:xfrm>
          <a:prstGeom prst="rect">
            <a:avLst/>
          </a:prstGeom>
          <a:noFill/>
        </p:spPr>
        <p:txBody>
          <a:bodyPr wrap="square" rtlCol="0">
            <a:spAutoFit/>
          </a:bodyPr>
          <a:lstStyle/>
          <a:p>
            <a:pPr algn="ctr"/>
            <a:r>
              <a:rPr lang="fi-FI" sz="2400" b="1" dirty="0" smtClean="0"/>
              <a:t>Lipun käsittely, säilytys ja huolto</a:t>
            </a:r>
          </a:p>
          <a:p>
            <a:pPr algn="ctr"/>
            <a:endParaRPr lang="fi-FI" sz="2400" b="1" dirty="0" smtClean="0"/>
          </a:p>
          <a:p>
            <a:pPr marL="457200" indent="-457200" algn="ctr">
              <a:buFont typeface="Arial" panose="020B0604020202020204" pitchFamily="34" charset="0"/>
              <a:buChar char="•"/>
            </a:pPr>
            <a:r>
              <a:rPr lang="fi-FI" sz="2400" dirty="0" smtClean="0"/>
              <a:t>Lippu nostetaan salkoon arvokkaasti ja sitä käsitellään niin, ettei se osu maahan.</a:t>
            </a:r>
          </a:p>
          <a:p>
            <a:pPr algn="ctr"/>
            <a:endParaRPr lang="fi-FI" sz="2400" dirty="0" smtClean="0"/>
          </a:p>
          <a:p>
            <a:pPr marL="457200" indent="-457200" algn="ctr">
              <a:buFont typeface="Arial" panose="020B0604020202020204" pitchFamily="34" charset="0"/>
              <a:buChar char="•"/>
            </a:pPr>
            <a:r>
              <a:rPr lang="fi-FI" sz="2400" dirty="0" smtClean="0"/>
              <a:t>Lipunnostajan tulee ottaa lakki pois päästä lipunnoston ajaksi, mikäli sää tämän sallii.</a:t>
            </a:r>
          </a:p>
          <a:p>
            <a:pPr marL="457200" indent="-457200" algn="ctr">
              <a:buFont typeface="Arial" panose="020B0604020202020204" pitchFamily="34" charset="0"/>
              <a:buChar char="•"/>
            </a:pPr>
            <a:endParaRPr lang="fi-FI" sz="2400" dirty="0" smtClean="0"/>
          </a:p>
          <a:p>
            <a:pPr marL="457200" indent="-457200" algn="ctr">
              <a:buFont typeface="Arial" panose="020B0604020202020204" pitchFamily="34" charset="0"/>
              <a:buChar char="•"/>
            </a:pPr>
            <a:r>
              <a:rPr lang="fi-FI" sz="2400" dirty="0" smtClean="0"/>
              <a:t>Lippu nostetaan salkoon rauhallisin vedoin ja lopuksi naru kierretään tangon ympärille, ettei se jää piiskaamaan lipputankoa ja pitämään tarpeetonta ääntä.</a:t>
            </a:r>
          </a:p>
          <a:p>
            <a:pPr marL="457200" indent="-457200" algn="ctr">
              <a:buFont typeface="Arial" panose="020B0604020202020204" pitchFamily="34" charset="0"/>
              <a:buChar char="•"/>
            </a:pPr>
            <a:endParaRPr lang="fi-FI" sz="2400" dirty="0" smtClean="0"/>
          </a:p>
          <a:p>
            <a:pPr marL="457200" indent="-457200" algn="ctr">
              <a:buFont typeface="Arial" panose="020B0604020202020204" pitchFamily="34" charset="0"/>
              <a:buChar char="•"/>
            </a:pPr>
            <a:r>
              <a:rPr lang="fi-FI" sz="2400" dirty="0" smtClean="0"/>
              <a:t>Lipun lasku tulee suorittaa yhtä arvokkaasti kuin nostaminenkin. On varottava, ettei lippu osu maahan ja likaannu. </a:t>
            </a:r>
          </a:p>
          <a:p>
            <a:pPr marL="457200" indent="-457200" algn="ctr">
              <a:buFont typeface="Arial" panose="020B0604020202020204" pitchFamily="34" charset="0"/>
              <a:buChar char="•"/>
            </a:pPr>
            <a:endParaRPr lang="fi-FI" sz="2400" dirty="0" smtClean="0"/>
          </a:p>
          <a:p>
            <a:pPr marL="457200" indent="-457200" algn="ctr">
              <a:buFont typeface="Arial" panose="020B0604020202020204" pitchFamily="34" charset="0"/>
              <a:buChar char="•"/>
            </a:pPr>
            <a:r>
              <a:rPr lang="fi-FI" sz="2400" dirty="0" smtClean="0"/>
              <a:t>Liputuksen jälkeen lippu viedään kuivamaan sisätiloihin. Lippu säilytetään sisätiloissa sininen väri päälle taitettuna ja narut vapaina.</a:t>
            </a:r>
          </a:p>
          <a:p>
            <a:pPr marL="457200" indent="-457200" algn="ctr">
              <a:buFont typeface="Arial" panose="020B0604020202020204" pitchFamily="34" charset="0"/>
              <a:buChar char="•"/>
            </a:pPr>
            <a:endParaRPr lang="fi-FI" sz="2400" dirty="0" smtClean="0"/>
          </a:p>
          <a:p>
            <a:pPr marL="457200" indent="-457200" algn="ctr">
              <a:buFont typeface="Arial" panose="020B0604020202020204" pitchFamily="34" charset="0"/>
              <a:buChar char="•"/>
            </a:pPr>
            <a:r>
              <a:rPr lang="fi-FI" sz="2400" dirty="0" smtClean="0"/>
              <a:t>Lipun voi varastoida säilytyspussissaan esimerkiksi vaatekaappiin.</a:t>
            </a:r>
          </a:p>
          <a:p>
            <a:pPr algn="ctr"/>
            <a:endParaRPr lang="fi-FI" sz="2400" dirty="0" smtClean="0"/>
          </a:p>
        </p:txBody>
      </p:sp>
    </p:spTree>
    <p:extLst>
      <p:ext uri="{BB962C8B-B14F-4D97-AF65-F5344CB8AC3E}">
        <p14:creationId xmlns:p14="http://schemas.microsoft.com/office/powerpoint/2010/main" val="2273125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20770" y="69011"/>
            <a:ext cx="11973464" cy="5632311"/>
          </a:xfrm>
          <a:prstGeom prst="rect">
            <a:avLst/>
          </a:prstGeom>
          <a:noFill/>
        </p:spPr>
        <p:txBody>
          <a:bodyPr wrap="square" rtlCol="0">
            <a:spAutoFit/>
          </a:bodyPr>
          <a:lstStyle/>
          <a:p>
            <a:pPr algn="ctr"/>
            <a:r>
              <a:rPr lang="fi-FI" sz="2000" b="1" dirty="0"/>
              <a:t>Viralliset </a:t>
            </a:r>
            <a:r>
              <a:rPr lang="fi-FI" sz="2000" b="1" dirty="0" smtClean="0"/>
              <a:t>liputuspäivät</a:t>
            </a:r>
          </a:p>
          <a:p>
            <a:pPr algn="ctr"/>
            <a:endParaRPr lang="fi-FI" sz="2000" b="1" dirty="0"/>
          </a:p>
          <a:p>
            <a:pPr marL="342900" indent="-342900" algn="ctr">
              <a:buFont typeface="Arial" panose="020B0604020202020204" pitchFamily="34" charset="0"/>
              <a:buChar char="•"/>
            </a:pPr>
            <a:r>
              <a:rPr lang="fi-FI" sz="2000" dirty="0"/>
              <a:t> helmikuun 28. </a:t>
            </a:r>
            <a:r>
              <a:rPr lang="fi-FI" sz="2000" i="1" dirty="0"/>
              <a:t>Kalevalanpäivä, </a:t>
            </a:r>
            <a:r>
              <a:rPr lang="fi-FI" sz="2000" dirty="0"/>
              <a:t>s</a:t>
            </a:r>
            <a:r>
              <a:rPr lang="fi-FI" sz="2000" i="1" dirty="0"/>
              <a:t>uomalaisen kulttuurin </a:t>
            </a:r>
            <a:r>
              <a:rPr lang="fi-FI" sz="2000" i="1" dirty="0" smtClean="0"/>
              <a:t>päivä</a:t>
            </a:r>
          </a:p>
          <a:p>
            <a:pPr marL="342900" indent="-342900" algn="ctr">
              <a:buFont typeface="Arial" panose="020B0604020202020204" pitchFamily="34" charset="0"/>
              <a:buChar char="•"/>
            </a:pPr>
            <a:endParaRPr lang="fi-FI" sz="2000" i="1" dirty="0"/>
          </a:p>
          <a:p>
            <a:pPr marL="342900" indent="-342900" algn="ctr">
              <a:buFont typeface="Arial" panose="020B0604020202020204" pitchFamily="34" charset="0"/>
              <a:buChar char="•"/>
            </a:pPr>
            <a:r>
              <a:rPr lang="fi-FI" sz="2000" dirty="0"/>
              <a:t> toukokuun 1. </a:t>
            </a:r>
            <a:r>
              <a:rPr lang="fi-FI" sz="2000" i="1" dirty="0"/>
              <a:t>vappu, suomalaisen työn </a:t>
            </a:r>
            <a:r>
              <a:rPr lang="fi-FI" sz="2000" i="1" dirty="0" smtClean="0"/>
              <a:t>päivä</a:t>
            </a:r>
          </a:p>
          <a:p>
            <a:pPr marL="342900" indent="-342900" algn="ctr">
              <a:buFont typeface="Arial" panose="020B0604020202020204" pitchFamily="34" charset="0"/>
              <a:buChar char="•"/>
            </a:pPr>
            <a:endParaRPr lang="fi-FI" sz="2000" i="1" dirty="0"/>
          </a:p>
          <a:p>
            <a:pPr marL="342900" indent="-342900" algn="ctr">
              <a:buFont typeface="Arial" panose="020B0604020202020204" pitchFamily="34" charset="0"/>
              <a:buChar char="•"/>
            </a:pPr>
            <a:r>
              <a:rPr lang="fi-FI" sz="2000" dirty="0"/>
              <a:t> toukokuun toinen sunnuntai </a:t>
            </a:r>
            <a:r>
              <a:rPr lang="fi-FI" sz="2000" i="1" dirty="0" smtClean="0"/>
              <a:t>äitienpäivä</a:t>
            </a:r>
          </a:p>
          <a:p>
            <a:pPr marL="342900" indent="-342900" algn="ctr">
              <a:buFont typeface="Arial" panose="020B0604020202020204" pitchFamily="34" charset="0"/>
              <a:buChar char="•"/>
            </a:pPr>
            <a:endParaRPr lang="fi-FI" sz="2000" i="1" dirty="0"/>
          </a:p>
          <a:p>
            <a:pPr marL="342900" indent="-342900" algn="ctr">
              <a:buFont typeface="Arial" panose="020B0604020202020204" pitchFamily="34" charset="0"/>
              <a:buChar char="•"/>
            </a:pPr>
            <a:r>
              <a:rPr lang="fi-FI" sz="2000" dirty="0"/>
              <a:t> kesäkuun 4. </a:t>
            </a:r>
            <a:r>
              <a:rPr lang="fi-FI" sz="2000" i="1" dirty="0"/>
              <a:t>puolustusvoimain lippujuhla</a:t>
            </a:r>
            <a:r>
              <a:rPr lang="fi-FI" sz="2000" dirty="0" smtClean="0"/>
              <a:t>,</a:t>
            </a:r>
          </a:p>
          <a:p>
            <a:pPr marL="342900" indent="-342900" algn="ctr">
              <a:buFont typeface="Arial" panose="020B0604020202020204" pitchFamily="34" charset="0"/>
              <a:buChar char="•"/>
            </a:pPr>
            <a:endParaRPr lang="fi-FI" sz="2000" dirty="0"/>
          </a:p>
          <a:p>
            <a:pPr marL="342900" indent="-342900" algn="ctr">
              <a:buFont typeface="Arial" panose="020B0604020202020204" pitchFamily="34" charset="0"/>
              <a:buChar char="•"/>
            </a:pPr>
            <a:r>
              <a:rPr lang="fi-FI" sz="2000" i="1" dirty="0"/>
              <a:t>myös Suomen Marsalkka C.G.E. Mannerheimin </a:t>
            </a:r>
            <a:r>
              <a:rPr lang="fi-FI" sz="2000" i="1" dirty="0" smtClean="0"/>
              <a:t>syntymäpäivä</a:t>
            </a:r>
          </a:p>
          <a:p>
            <a:pPr marL="342900" indent="-342900" algn="ctr">
              <a:buFont typeface="Arial" panose="020B0604020202020204" pitchFamily="34" charset="0"/>
              <a:buChar char="•"/>
            </a:pPr>
            <a:endParaRPr lang="fi-FI" sz="2000" i="1" dirty="0"/>
          </a:p>
          <a:p>
            <a:pPr marL="342900" indent="-342900" algn="ctr">
              <a:buFont typeface="Arial" panose="020B0604020202020204" pitchFamily="34" charset="0"/>
              <a:buChar char="•"/>
            </a:pPr>
            <a:r>
              <a:rPr lang="fi-FI" sz="2000" dirty="0"/>
              <a:t> kesäkuun 20. ja 26. päivän välinen lauantai </a:t>
            </a:r>
            <a:r>
              <a:rPr lang="fi-FI" sz="2000" i="1" dirty="0"/>
              <a:t>juhannus, Suomen lipun </a:t>
            </a:r>
            <a:r>
              <a:rPr lang="fi-FI" sz="2000" i="1" dirty="0" smtClean="0"/>
              <a:t>päivä</a:t>
            </a:r>
          </a:p>
          <a:p>
            <a:pPr marL="342900" indent="-342900" algn="ctr">
              <a:buFont typeface="Arial" panose="020B0604020202020204" pitchFamily="34" charset="0"/>
              <a:buChar char="•"/>
            </a:pPr>
            <a:endParaRPr lang="fi-FI" sz="2000" i="1" dirty="0"/>
          </a:p>
          <a:p>
            <a:pPr marL="342900" indent="-342900" algn="ctr">
              <a:buFont typeface="Arial" panose="020B0604020202020204" pitchFamily="34" charset="0"/>
              <a:buChar char="•"/>
            </a:pPr>
            <a:r>
              <a:rPr lang="fi-FI" sz="2000" dirty="0"/>
              <a:t> joulukuun 6. päivä </a:t>
            </a:r>
            <a:r>
              <a:rPr lang="fi-FI" sz="2000" i="1" dirty="0" smtClean="0"/>
              <a:t>itsenäisyyspäivä</a:t>
            </a:r>
          </a:p>
          <a:p>
            <a:pPr marL="342900" indent="-342900" algn="ctr">
              <a:buFont typeface="Arial" panose="020B0604020202020204" pitchFamily="34" charset="0"/>
              <a:buChar char="•"/>
            </a:pPr>
            <a:endParaRPr lang="fi-FI" sz="2000" i="1" dirty="0"/>
          </a:p>
          <a:p>
            <a:pPr marL="342900" indent="-342900" algn="ctr">
              <a:buFont typeface="Arial" panose="020B0604020202020204" pitchFamily="34" charset="0"/>
              <a:buChar char="•"/>
            </a:pPr>
            <a:r>
              <a:rPr lang="fi-FI" sz="2000" dirty="0"/>
              <a:t> päivä, jolloin toimitetaan valtiolliset vaalit, </a:t>
            </a:r>
            <a:r>
              <a:rPr lang="fi-FI" sz="2000" dirty="0" err="1"/>
              <a:t>kunnallisvaalit</a:t>
            </a:r>
            <a:r>
              <a:rPr lang="fi-FI" sz="2000" dirty="0"/>
              <a:t>, Euroopan parlamentin edustajien vaalit tai neuvoa antava </a:t>
            </a:r>
            <a:r>
              <a:rPr lang="fi-FI" sz="2000" dirty="0" smtClean="0"/>
              <a:t>kansanäänestys koko maassa, päivä</a:t>
            </a:r>
            <a:r>
              <a:rPr lang="fi-FI" sz="2000" dirty="0"/>
              <a:t>, jolloin tasavallan presidentti astuu toimeensa.</a:t>
            </a:r>
          </a:p>
        </p:txBody>
      </p:sp>
    </p:spTree>
    <p:extLst>
      <p:ext uri="{BB962C8B-B14F-4D97-AF65-F5344CB8AC3E}">
        <p14:creationId xmlns:p14="http://schemas.microsoft.com/office/powerpoint/2010/main" val="266980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46649" y="129396"/>
            <a:ext cx="11869947" cy="6340197"/>
          </a:xfrm>
          <a:prstGeom prst="rect">
            <a:avLst/>
          </a:prstGeom>
          <a:noFill/>
        </p:spPr>
        <p:txBody>
          <a:bodyPr wrap="square" rtlCol="0">
            <a:spAutoFit/>
          </a:bodyPr>
          <a:lstStyle/>
          <a:p>
            <a:pPr algn="ctr"/>
            <a:r>
              <a:rPr lang="fi-FI" sz="1400" b="1" dirty="0"/>
              <a:t>Vakiintuneet liputuspäivät</a:t>
            </a:r>
          </a:p>
          <a:p>
            <a:pPr algn="ctr"/>
            <a:endParaRPr lang="fi-FI" sz="1400" dirty="0" smtClean="0"/>
          </a:p>
          <a:p>
            <a:pPr marL="285750" indent="-285750" algn="ctr">
              <a:buFont typeface="Arial" panose="020B0604020202020204" pitchFamily="34" charset="0"/>
              <a:buChar char="•"/>
            </a:pPr>
            <a:r>
              <a:rPr lang="fi-FI" sz="1400" dirty="0" smtClean="0"/>
              <a:t> </a:t>
            </a:r>
            <a:r>
              <a:rPr lang="fi-FI" sz="1400" dirty="0"/>
              <a:t>helmikuun 5. </a:t>
            </a:r>
            <a:r>
              <a:rPr lang="fi-FI" sz="1400" i="1" dirty="0" err="1"/>
              <a:t>J.L.Runebergin</a:t>
            </a:r>
            <a:r>
              <a:rPr lang="fi-FI" sz="1400" i="1" dirty="0"/>
              <a:t> </a:t>
            </a:r>
            <a:r>
              <a:rPr lang="fi-FI" sz="1400" i="1" dirty="0" smtClean="0"/>
              <a:t>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maaliskuun 19. </a:t>
            </a:r>
            <a:r>
              <a:rPr lang="fi-FI" sz="1400" i="1" dirty="0"/>
              <a:t>Minna Canthin päivä eli tasa-arvon </a:t>
            </a:r>
            <a:r>
              <a:rPr lang="fi-FI" sz="1400" i="1" dirty="0" smtClean="0"/>
              <a:t>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huhtikuun 9. </a:t>
            </a:r>
            <a:r>
              <a:rPr lang="fi-FI" sz="1400" i="1" dirty="0"/>
              <a:t>Mikael Agricolan päivä, suomen kielen </a:t>
            </a:r>
            <a:r>
              <a:rPr lang="fi-FI" sz="1400" i="1" dirty="0" smtClean="0"/>
              <a:t>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i="1" dirty="0"/>
              <a:t>myös Elias Lönnrotin </a:t>
            </a:r>
            <a:r>
              <a:rPr lang="fi-FI" sz="1400" i="1" dirty="0" smtClean="0"/>
              <a:t>syntymäpäivä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huhtikuun 27. </a:t>
            </a:r>
            <a:r>
              <a:rPr lang="fi-FI" sz="1400" i="1" dirty="0"/>
              <a:t>kansallinen </a:t>
            </a:r>
            <a:r>
              <a:rPr lang="fi-FI" sz="1400" i="1" dirty="0" smtClean="0"/>
              <a:t>veteraanipäivä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toukokuun 9. (vuodesta 2011 lähtien) </a:t>
            </a:r>
            <a:r>
              <a:rPr lang="fi-FI" sz="1400" i="1" dirty="0" err="1" smtClean="0"/>
              <a:t>Eurooppapäivä</a:t>
            </a:r>
            <a:endParaRPr lang="fi-FI" sz="1400" i="1" dirty="0" smtClean="0"/>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toukokuun 12. </a:t>
            </a:r>
            <a:r>
              <a:rPr lang="fi-FI" sz="1400" i="1" dirty="0"/>
              <a:t>J.V. Snellmanin päivä, suomalaisuuden </a:t>
            </a:r>
            <a:r>
              <a:rPr lang="fi-FI" sz="1400" i="1" dirty="0" smtClean="0"/>
              <a:t>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toukokuun kolmas sunnuntai </a:t>
            </a:r>
            <a:r>
              <a:rPr lang="fi-FI" sz="1400" i="1" dirty="0" smtClean="0"/>
              <a:t>kaatuneittenmuistopäivä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heinäkuun 6. </a:t>
            </a:r>
            <a:r>
              <a:rPr lang="fi-FI" sz="1400" i="1" dirty="0"/>
              <a:t>Eino Leinon päivä, runon ja suven </a:t>
            </a:r>
            <a:r>
              <a:rPr lang="fi-FI" sz="1400" i="1" dirty="0" smtClean="0"/>
              <a:t>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lokakuun 10. </a:t>
            </a:r>
            <a:r>
              <a:rPr lang="fi-FI" sz="1400" i="1" dirty="0"/>
              <a:t>Aleksis Kiven päivä, suomalaisen kirjallisuuden </a:t>
            </a:r>
            <a:r>
              <a:rPr lang="fi-FI" sz="1400" i="1" dirty="0" smtClean="0"/>
              <a:t>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lokakuun 24. </a:t>
            </a:r>
            <a:r>
              <a:rPr lang="fi-FI" sz="1400" i="1" dirty="0"/>
              <a:t>Yhdistyneiden Kansakuntien (YK:n) </a:t>
            </a:r>
            <a:r>
              <a:rPr lang="fi-FI" sz="1400" i="1" dirty="0" smtClean="0"/>
              <a:t>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marraskuun 6. </a:t>
            </a:r>
            <a:r>
              <a:rPr lang="fi-FI" sz="1400" i="1" dirty="0"/>
              <a:t>ruotsalaisuuden päivä, </a:t>
            </a:r>
            <a:r>
              <a:rPr lang="fi-FI" sz="1400" i="1" dirty="0" err="1"/>
              <a:t>svenska</a:t>
            </a:r>
            <a:r>
              <a:rPr lang="fi-FI" sz="1400" i="1" dirty="0"/>
              <a:t> </a:t>
            </a:r>
            <a:r>
              <a:rPr lang="fi-FI" sz="1400" i="1" dirty="0" err="1" smtClean="0"/>
              <a:t>dagen</a:t>
            </a:r>
            <a:endParaRPr lang="fi-FI" sz="1400" i="1" dirty="0" smtClean="0"/>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marraskuun toinen sunnuntai </a:t>
            </a:r>
            <a:r>
              <a:rPr lang="fi-FI" sz="1400" i="1" dirty="0" smtClean="0"/>
              <a:t>isänpäivä</a:t>
            </a:r>
          </a:p>
          <a:p>
            <a:pPr marL="285750" indent="-285750" algn="ctr">
              <a:buFont typeface="Arial" panose="020B0604020202020204" pitchFamily="34" charset="0"/>
              <a:buChar char="•"/>
            </a:pPr>
            <a:endParaRPr lang="fi-FI" sz="1400" i="1" dirty="0"/>
          </a:p>
          <a:p>
            <a:pPr marL="285750" indent="-285750" algn="ctr">
              <a:buFont typeface="Arial" panose="020B0604020202020204" pitchFamily="34" charset="0"/>
              <a:buChar char="•"/>
            </a:pPr>
            <a:r>
              <a:rPr lang="fi-FI" sz="1400" dirty="0"/>
              <a:t> joulukuun 8. päivä (vuodesta 2011 lähtien) </a:t>
            </a:r>
            <a:r>
              <a:rPr lang="fi-FI" sz="1400" i="1" dirty="0"/>
              <a:t>Jean Sibeliuksen syntymäpäivä, suomalaisenmusiikin päivä</a:t>
            </a:r>
            <a:endParaRPr lang="fi-FI" sz="1400" dirty="0"/>
          </a:p>
        </p:txBody>
      </p:sp>
    </p:spTree>
    <p:extLst>
      <p:ext uri="{BB962C8B-B14F-4D97-AF65-F5344CB8AC3E}">
        <p14:creationId xmlns:p14="http://schemas.microsoft.com/office/powerpoint/2010/main" val="42333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38023" y="120770"/>
            <a:ext cx="11930332" cy="4401205"/>
          </a:xfrm>
          <a:prstGeom prst="rect">
            <a:avLst/>
          </a:prstGeom>
          <a:noFill/>
        </p:spPr>
        <p:txBody>
          <a:bodyPr wrap="square" rtlCol="0">
            <a:spAutoFit/>
          </a:bodyPr>
          <a:lstStyle/>
          <a:p>
            <a:pPr algn="ctr"/>
            <a:r>
              <a:rPr lang="fi-FI" sz="2000" b="1" dirty="0" smtClean="0"/>
              <a:t>EU-lippu:</a:t>
            </a:r>
          </a:p>
          <a:p>
            <a:pPr algn="ctr"/>
            <a:endParaRPr lang="fi-FI" sz="2000" b="1" dirty="0"/>
          </a:p>
          <a:p>
            <a:pPr algn="ctr"/>
            <a:endParaRPr lang="fi-FI" sz="2000" b="1" dirty="0" smtClean="0"/>
          </a:p>
          <a:p>
            <a:pPr marL="285750" indent="-285750" algn="ctr">
              <a:buFont typeface="Arial" panose="020B0604020202020204" pitchFamily="34" charset="0"/>
              <a:buChar char="•"/>
            </a:pPr>
            <a:r>
              <a:rPr lang="fi-FI" sz="2000" dirty="0"/>
              <a:t>EU-lipun käyttäminen on maassamme yleistynyt. Tämän lipun käytöstä ei ole kansallisia säädöksiä tai määräyksiä. </a:t>
            </a:r>
            <a:endParaRPr lang="fi-FI" sz="2000" dirty="0" smtClean="0"/>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smtClean="0"/>
              <a:t>Sisäasiainministeriö </a:t>
            </a:r>
            <a:r>
              <a:rPr lang="fi-FI" sz="2000" dirty="0"/>
              <a:t>on kuitenkin eräissä yhteyksissä suosittanut liputtamista EU-lipulla mahdollisuuksien mukaan kansallislippumme rinnalla. </a:t>
            </a:r>
            <a:endParaRPr lang="fi-FI" sz="2000" dirty="0" smtClean="0"/>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smtClean="0"/>
              <a:t>Esimerkiksi </a:t>
            </a:r>
            <a:r>
              <a:rPr lang="fi-FI" sz="2000" dirty="0"/>
              <a:t>toukokuun 9. päivänä vietettävänä Eurooppa-päivänä on suositeltu liputtamista myös EU-lipulla. Liputtaminen kahdella lipulla edellyttää kahta lipputankoa.</a:t>
            </a:r>
          </a:p>
          <a:p>
            <a:pPr algn="ctr"/>
            <a:endParaRPr lang="fi-FI" sz="2000" dirty="0" smtClean="0"/>
          </a:p>
          <a:p>
            <a:endParaRPr lang="fi-FI" sz="2000" dirty="0" smtClean="0"/>
          </a:p>
          <a:p>
            <a:endParaRPr lang="fi-FI" sz="2000" dirty="0"/>
          </a:p>
        </p:txBody>
      </p:sp>
      <p:pic>
        <p:nvPicPr>
          <p:cNvPr id="1026" name="Picture 2" descr="http://www.kainuu.fi/UserFiles/hanketoimiala/Image/EU-lippu_102224300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1991" y="4505865"/>
            <a:ext cx="3123172" cy="2084717"/>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259802" y="4278702"/>
            <a:ext cx="8358997" cy="2246769"/>
          </a:xfrm>
          <a:prstGeom prst="rect">
            <a:avLst/>
          </a:prstGeom>
          <a:noFill/>
        </p:spPr>
        <p:txBody>
          <a:bodyPr wrap="square" rtlCol="0">
            <a:spAutoFit/>
          </a:bodyPr>
          <a:lstStyle/>
          <a:p>
            <a:pPr marL="285750" indent="-285750" algn="ctr">
              <a:buFont typeface="Arial" panose="020B0604020202020204" pitchFamily="34" charset="0"/>
              <a:buChar char="•"/>
            </a:pPr>
            <a:r>
              <a:rPr lang="fi-FI" sz="2000" dirty="0"/>
              <a:t>Liputtaminen EU-lipulla on perusteltua erityisesti silloin, kun liputuksen aihe liittyy EU:n toimintaan tai liputtamisesta annetaan EU:n piirissä yhteinen suositus. </a:t>
            </a:r>
          </a:p>
          <a:p>
            <a:pPr marL="285750" indent="-285750" algn="ctr">
              <a:buFont typeface="Arial" panose="020B0604020202020204" pitchFamily="34" charset="0"/>
              <a:buChar char="•"/>
            </a:pPr>
            <a:endParaRPr lang="fi-FI" sz="2000" dirty="0"/>
          </a:p>
          <a:p>
            <a:pPr marL="285750" indent="-285750" algn="ctr">
              <a:buFont typeface="Arial" panose="020B0604020202020204" pitchFamily="34" charset="0"/>
              <a:buChar char="•"/>
            </a:pPr>
            <a:r>
              <a:rPr lang="fi-FI" sz="2000" dirty="0"/>
              <a:t>Muu EU-lipun käyttö liittyy yleensä vierailuihin tai kokouksiin, joihin tulee osallistujia EU-instituutioista tai EU-maista.</a:t>
            </a:r>
          </a:p>
          <a:p>
            <a:endParaRPr lang="fi-FI" sz="2000" dirty="0"/>
          </a:p>
        </p:txBody>
      </p:sp>
    </p:spTree>
    <p:extLst>
      <p:ext uri="{BB962C8B-B14F-4D97-AF65-F5344CB8AC3E}">
        <p14:creationId xmlns:p14="http://schemas.microsoft.com/office/powerpoint/2010/main" val="410196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55275" y="129396"/>
            <a:ext cx="12036725" cy="3970318"/>
          </a:xfrm>
          <a:prstGeom prst="rect">
            <a:avLst/>
          </a:prstGeom>
          <a:noFill/>
        </p:spPr>
        <p:txBody>
          <a:bodyPr wrap="square" rtlCol="0">
            <a:spAutoFit/>
          </a:bodyPr>
          <a:lstStyle/>
          <a:p>
            <a:pPr algn="ctr"/>
            <a:r>
              <a:rPr lang="fi-FI" b="1" dirty="0" smtClean="0"/>
              <a:t>Muut kiinteistön liputukset:</a:t>
            </a:r>
          </a:p>
          <a:p>
            <a:pPr marL="285750" indent="-285750" algn="ctr">
              <a:buFont typeface="Arial" panose="020B0604020202020204" pitchFamily="34" charset="0"/>
              <a:buChar char="•"/>
            </a:pPr>
            <a:r>
              <a:rPr lang="fi-FI" dirty="0" smtClean="0"/>
              <a:t>Kiinteistönhoitosopimuksissa voidaan sopia myös muista kiinteistön liputuksista ( esim. asukkaiden merkkipäivät sekä kuolemat ja hautajaispäivät). Erityisesti kannattaa sopia niiden kustannusten jakautumisesta asukkaan ja taloyhtiön kesken.</a:t>
            </a:r>
          </a:p>
          <a:p>
            <a:pPr algn="ctr"/>
            <a:endParaRPr lang="fi-FI" dirty="0" smtClean="0"/>
          </a:p>
          <a:p>
            <a:pPr marL="285750" indent="-285750" algn="ctr">
              <a:buFont typeface="Arial" panose="020B0604020202020204" pitchFamily="34" charset="0"/>
              <a:buChar char="•"/>
            </a:pPr>
            <a:r>
              <a:rPr lang="fi-FI" dirty="0" smtClean="0"/>
              <a:t>Tavallisin kiinteistön muu liputus on suruliputus. Suruliputuksessa lippu asetetaan surun merkiksi puolitankoon talossa, jonka asukkaista joku on kuollut. Mikäli tieto asukkaan kuolemasta tulee niin myöhään, ettei suruliputus kyseisenä päivänä ole enää järkevää, voidaan suruliputus suorittaa seuraavana päivänä.</a:t>
            </a:r>
          </a:p>
          <a:p>
            <a:pPr algn="ctr"/>
            <a:endParaRPr lang="fi-FI" dirty="0" smtClean="0"/>
          </a:p>
          <a:p>
            <a:pPr marL="285750" indent="-285750" algn="ctr">
              <a:buFont typeface="Arial" panose="020B0604020202020204" pitchFamily="34" charset="0"/>
              <a:buChar char="•"/>
            </a:pPr>
            <a:r>
              <a:rPr lang="fi-FI" dirty="0" smtClean="0"/>
              <a:t>Yleisen suruliputuksen voi määrätä myös sisäasiainministeriö, joko paikallisesti tai valtakunnallisesti (esim. katastrofin yhteydessä). </a:t>
            </a:r>
          </a:p>
          <a:p>
            <a:pPr marL="285750" indent="-285750" algn="ctr">
              <a:buFont typeface="Arial" panose="020B0604020202020204" pitchFamily="34" charset="0"/>
              <a:buChar char="•"/>
            </a:pPr>
            <a:endParaRPr lang="fi-FI" dirty="0" smtClean="0"/>
          </a:p>
          <a:p>
            <a:pPr marL="285750" indent="-285750" algn="ctr">
              <a:buFont typeface="Arial" panose="020B0604020202020204" pitchFamily="34" charset="0"/>
              <a:buChar char="•"/>
            </a:pPr>
            <a:r>
              <a:rPr lang="fi-FI" dirty="0" smtClean="0"/>
              <a:t>Suruliputuksessa lippu nostetaan ensin arvokkaasti ja rauhallisesti salon huippuun ja lasketaan sitten kolmanneksen alas, jolloin lipun alareuna jää lipputangon keskikohdalle.</a:t>
            </a:r>
          </a:p>
          <a:p>
            <a:pPr algn="ctr"/>
            <a:endParaRPr lang="fi-FI" dirty="0"/>
          </a:p>
        </p:txBody>
      </p:sp>
      <p:sp>
        <p:nvSpPr>
          <p:cNvPr id="3" name="Tekstiruutu 2"/>
          <p:cNvSpPr txBox="1"/>
          <p:nvPr/>
        </p:nvSpPr>
        <p:spPr>
          <a:xfrm>
            <a:off x="3864634" y="4492295"/>
            <a:ext cx="8203720" cy="2308324"/>
          </a:xfrm>
          <a:prstGeom prst="rect">
            <a:avLst/>
          </a:prstGeom>
          <a:noFill/>
        </p:spPr>
        <p:txBody>
          <a:bodyPr wrap="square" rtlCol="0">
            <a:spAutoFit/>
          </a:bodyPr>
          <a:lstStyle/>
          <a:p>
            <a:pPr marL="285750" indent="-285750">
              <a:buFont typeface="Arial" panose="020B0604020202020204" pitchFamily="34" charset="0"/>
              <a:buChar char="•"/>
            </a:pPr>
            <a:r>
              <a:rPr lang="fi-FI" dirty="0" smtClean="0"/>
              <a:t>Suruliputus voidaan suorittaa myös vainajan hautajaispäivänä, jolloin suruliputetaan siunaustilaisuuden päättymiseen saakka (kuitenkin korkeintaan klo. 16.00 asti).</a:t>
            </a:r>
          </a:p>
          <a:p>
            <a:pPr marL="285750" indent="-285750">
              <a:buFont typeface="Arial" panose="020B0604020202020204" pitchFamily="34" charset="0"/>
              <a:buChar char="•"/>
            </a:pPr>
            <a:endParaRPr lang="fi-FI" dirty="0" smtClean="0"/>
          </a:p>
          <a:p>
            <a:pPr marL="285750" indent="-285750">
              <a:buFont typeface="Arial" panose="020B0604020202020204" pitchFamily="34" charset="0"/>
              <a:buChar char="•"/>
            </a:pPr>
            <a:r>
              <a:rPr lang="fi-FI" dirty="0" smtClean="0"/>
              <a:t>Hautajaispäivänä lippu </a:t>
            </a:r>
            <a:r>
              <a:rPr lang="fi-FI" dirty="0"/>
              <a:t>on suruasennossa </a:t>
            </a:r>
            <a:r>
              <a:rPr lang="fi-FI" dirty="0" smtClean="0"/>
              <a:t>ruumiinsiunauksen päättymiseen</a:t>
            </a:r>
            <a:r>
              <a:rPr lang="fi-FI" dirty="0"/>
              <a:t>, minkä jälkeen </a:t>
            </a:r>
            <a:r>
              <a:rPr lang="fi-FI" dirty="0" smtClean="0"/>
              <a:t>se nostetaan </a:t>
            </a:r>
            <a:r>
              <a:rPr lang="fi-FI" dirty="0"/>
              <a:t>ylös loppupäiväksi </a:t>
            </a:r>
            <a:r>
              <a:rPr lang="fi-FI" dirty="0" smtClean="0"/>
              <a:t>osoittamaan kunniaa </a:t>
            </a:r>
            <a:r>
              <a:rPr lang="fi-FI" dirty="0"/>
              <a:t>ja viimeistä tervehdystä vainajalle.</a:t>
            </a:r>
          </a:p>
          <a:p>
            <a:pPr marL="285750" indent="-285750">
              <a:buFont typeface="Arial" panose="020B0604020202020204" pitchFamily="34" charset="0"/>
              <a:buChar char="•"/>
            </a:pPr>
            <a:endParaRPr lang="fi-FI" dirty="0" smtClean="0"/>
          </a:p>
        </p:txBody>
      </p:sp>
      <p:pic>
        <p:nvPicPr>
          <p:cNvPr id="4" name="Kuva 3"/>
          <p:cNvPicPr>
            <a:picLocks noChangeAspect="1"/>
          </p:cNvPicPr>
          <p:nvPr/>
        </p:nvPicPr>
        <p:blipFill>
          <a:blip r:embed="rId2"/>
          <a:stretch>
            <a:fillRect/>
          </a:stretch>
        </p:blipFill>
        <p:spPr>
          <a:xfrm>
            <a:off x="437201" y="3572323"/>
            <a:ext cx="3096574" cy="2397155"/>
          </a:xfrm>
          <a:prstGeom prst="rect">
            <a:avLst/>
          </a:prstGeom>
        </p:spPr>
      </p:pic>
      <p:sp>
        <p:nvSpPr>
          <p:cNvPr id="5" name="Tekstiruutu 4"/>
          <p:cNvSpPr txBox="1"/>
          <p:nvPr/>
        </p:nvSpPr>
        <p:spPr>
          <a:xfrm>
            <a:off x="155275" y="5969622"/>
            <a:ext cx="3856008" cy="830997"/>
          </a:xfrm>
          <a:prstGeom prst="rect">
            <a:avLst/>
          </a:prstGeom>
          <a:noFill/>
        </p:spPr>
        <p:txBody>
          <a:bodyPr wrap="square" rtlCol="0">
            <a:spAutoFit/>
          </a:bodyPr>
          <a:lstStyle/>
          <a:p>
            <a:pPr algn="ctr"/>
            <a:r>
              <a:rPr lang="fi-FI" sz="1200" dirty="0"/>
              <a:t>Suruliputuksessa kenttäsalon lippu nostetaan</a:t>
            </a:r>
          </a:p>
          <a:p>
            <a:pPr algn="ctr"/>
            <a:r>
              <a:rPr lang="fi-FI" sz="1200" dirty="0"/>
              <a:t>ensin salon huippuun ja lasketaan sieltä</a:t>
            </a:r>
          </a:p>
          <a:p>
            <a:pPr algn="ctr"/>
            <a:r>
              <a:rPr lang="fi-FI" sz="1200" dirty="0"/>
              <a:t>1/3 osa tangon mittaa alas. Lipun alareuna</a:t>
            </a:r>
          </a:p>
          <a:p>
            <a:pPr algn="ctr"/>
            <a:r>
              <a:rPr lang="fi-FI" sz="1200" dirty="0"/>
              <a:t>tulee tällöin salon puoliväliin</a:t>
            </a:r>
          </a:p>
        </p:txBody>
      </p:sp>
    </p:spTree>
    <p:extLst>
      <p:ext uri="{BB962C8B-B14F-4D97-AF65-F5344CB8AC3E}">
        <p14:creationId xmlns:p14="http://schemas.microsoft.com/office/powerpoint/2010/main" val="1549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55275" y="129396"/>
            <a:ext cx="12036725" cy="6555641"/>
          </a:xfrm>
          <a:prstGeom prst="rect">
            <a:avLst/>
          </a:prstGeom>
          <a:noFill/>
        </p:spPr>
        <p:txBody>
          <a:bodyPr wrap="square" rtlCol="0">
            <a:spAutoFit/>
          </a:bodyPr>
          <a:lstStyle/>
          <a:p>
            <a:pPr algn="ctr"/>
            <a:r>
              <a:rPr lang="fi-FI" sz="2800" b="1" dirty="0" smtClean="0"/>
              <a:t>Muut kiinteistön liputukset:</a:t>
            </a:r>
          </a:p>
          <a:p>
            <a:pPr algn="ctr"/>
            <a:endParaRPr lang="fi-FI" sz="2800" b="1" dirty="0" smtClean="0"/>
          </a:p>
          <a:p>
            <a:pPr marL="457200" indent="-457200" algn="ctr">
              <a:buFont typeface="Arial" panose="020B0604020202020204" pitchFamily="34" charset="0"/>
              <a:buChar char="•"/>
            </a:pPr>
            <a:r>
              <a:rPr lang="fi-FI" sz="2800" dirty="0" smtClean="0"/>
              <a:t>Mikäli suruliputus sattuu viralliseksi tai vakiintuneeksi liputuspäiväksi, surutalo liputtaa tällöin puolitangossa olevalla lipulla.</a:t>
            </a:r>
          </a:p>
          <a:p>
            <a:pPr marL="457200" indent="-457200" algn="ctr">
              <a:buFont typeface="Arial" panose="020B0604020202020204" pitchFamily="34" charset="0"/>
              <a:buChar char="•"/>
            </a:pPr>
            <a:endParaRPr lang="fi-FI" sz="2800" dirty="0" smtClean="0"/>
          </a:p>
          <a:p>
            <a:pPr marL="457200" indent="-457200" algn="ctr">
              <a:buFont typeface="Arial" panose="020B0604020202020204" pitchFamily="34" charset="0"/>
              <a:buChar char="•"/>
            </a:pPr>
            <a:r>
              <a:rPr lang="fi-FI" sz="2800" dirty="0" smtClean="0"/>
              <a:t>Suruliputukset kohdistuvat tavallisimmin asukkaiden omiin elämäntilanteisiin, eivätkä näin ollen ole tavallisesti koko taloyhtiön kustannettavia kuluja.</a:t>
            </a:r>
          </a:p>
          <a:p>
            <a:pPr marL="457200" indent="-457200" algn="ctr">
              <a:buFont typeface="Arial" panose="020B0604020202020204" pitchFamily="34" charset="0"/>
              <a:buChar char="•"/>
            </a:pPr>
            <a:endParaRPr lang="fi-FI" sz="2800" dirty="0" smtClean="0"/>
          </a:p>
          <a:p>
            <a:pPr marL="457200" indent="-457200" algn="ctr">
              <a:buFont typeface="Arial" panose="020B0604020202020204" pitchFamily="34" charset="0"/>
              <a:buChar char="•"/>
            </a:pPr>
            <a:r>
              <a:rPr lang="fi-FI" sz="2800" dirty="0" smtClean="0"/>
              <a:t>Erityisesti suruliputuksen, kuten muidenkin yksittäisten liputusten kustannusten jaosta tulee sopia etukäteen yhtiökokouksessa ja tästä tulee myös tiedottaa riittävän hyvin asukkaille.</a:t>
            </a:r>
          </a:p>
          <a:p>
            <a:pPr marL="457200" indent="-457200" algn="ctr">
              <a:buFont typeface="Arial" panose="020B0604020202020204" pitchFamily="34" charset="0"/>
              <a:buChar char="•"/>
            </a:pPr>
            <a:endParaRPr lang="fi-FI" sz="2800" dirty="0" smtClean="0"/>
          </a:p>
          <a:p>
            <a:pPr marL="457200" indent="-457200" algn="ctr">
              <a:buFont typeface="Arial" panose="020B0604020202020204" pitchFamily="34" charset="0"/>
              <a:buChar char="•"/>
            </a:pPr>
            <a:r>
              <a:rPr lang="fi-FI" sz="2800" dirty="0" smtClean="0"/>
              <a:t>Kiinteistönhoitajan tulee muistaa, ettei ole kohteliasta esimerkiksi suruliputuksen yhteydessä keskustella kustannuksista.</a:t>
            </a:r>
          </a:p>
          <a:p>
            <a:pPr algn="ctr"/>
            <a:endParaRPr lang="fi-FI" sz="2800" dirty="0"/>
          </a:p>
        </p:txBody>
      </p:sp>
    </p:spTree>
    <p:extLst>
      <p:ext uri="{BB962C8B-B14F-4D97-AF65-F5344CB8AC3E}">
        <p14:creationId xmlns:p14="http://schemas.microsoft.com/office/powerpoint/2010/main" val="215811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55275" y="146649"/>
            <a:ext cx="11826816" cy="6093976"/>
          </a:xfrm>
          <a:prstGeom prst="rect">
            <a:avLst/>
          </a:prstGeom>
          <a:noFill/>
        </p:spPr>
        <p:txBody>
          <a:bodyPr wrap="square" rtlCol="0">
            <a:spAutoFit/>
          </a:bodyPr>
          <a:lstStyle/>
          <a:p>
            <a:pPr algn="ctr"/>
            <a:r>
              <a:rPr lang="fi-FI" sz="2600" b="1" dirty="0" smtClean="0"/>
              <a:t>Liputusajat:</a:t>
            </a:r>
          </a:p>
          <a:p>
            <a:pPr algn="ctr"/>
            <a:endParaRPr lang="fi-FI" sz="2600" dirty="0" smtClean="0"/>
          </a:p>
          <a:p>
            <a:pPr marL="285750" indent="-285750" algn="ctr">
              <a:buFont typeface="Arial" panose="020B0604020202020204" pitchFamily="34" charset="0"/>
              <a:buChar char="•"/>
            </a:pPr>
            <a:r>
              <a:rPr lang="fi-FI" sz="2600" dirty="0" smtClean="0"/>
              <a:t>Virallisina liputuspäivinä valtion </a:t>
            </a:r>
            <a:r>
              <a:rPr lang="fi-FI" sz="2600" dirty="0"/>
              <a:t>virastot ja laitokset ovat </a:t>
            </a:r>
            <a:r>
              <a:rPr lang="fi-FI" sz="2600" dirty="0" smtClean="0"/>
              <a:t>velvoitetut liputtamaan.</a:t>
            </a:r>
          </a:p>
          <a:p>
            <a:pPr marL="285750" indent="-285750" algn="ctr">
              <a:buFont typeface="Arial" panose="020B0604020202020204" pitchFamily="34" charset="0"/>
              <a:buChar char="•"/>
            </a:pPr>
            <a:endParaRPr lang="fi-FI" sz="2600" dirty="0" smtClean="0"/>
          </a:p>
          <a:p>
            <a:pPr marL="285750" indent="-285750" algn="ctr">
              <a:buFont typeface="Arial" panose="020B0604020202020204" pitchFamily="34" charset="0"/>
              <a:buChar char="•"/>
            </a:pPr>
            <a:r>
              <a:rPr lang="fi-FI" sz="2600" dirty="0" smtClean="0"/>
              <a:t>Liputus </a:t>
            </a:r>
            <a:r>
              <a:rPr lang="fi-FI" sz="2600" dirty="0"/>
              <a:t>aloitetaan </a:t>
            </a:r>
            <a:r>
              <a:rPr lang="fi-FI" sz="2600" dirty="0" smtClean="0"/>
              <a:t>aamulla kello 8 ja lopetetaan auringon </a:t>
            </a:r>
            <a:r>
              <a:rPr lang="fi-FI" sz="2600" dirty="0"/>
              <a:t>laskiessa, kesällä </a:t>
            </a:r>
            <a:r>
              <a:rPr lang="fi-FI" sz="2600" dirty="0" smtClean="0"/>
              <a:t>kuitenkin viimeistään </a:t>
            </a:r>
            <a:r>
              <a:rPr lang="fi-FI" sz="2600" dirty="0"/>
              <a:t>kello 21. </a:t>
            </a:r>
            <a:endParaRPr lang="fi-FI" sz="2600" dirty="0" smtClean="0"/>
          </a:p>
          <a:p>
            <a:pPr marL="285750" indent="-285750" algn="ctr">
              <a:buFont typeface="Arial" panose="020B0604020202020204" pitchFamily="34" charset="0"/>
              <a:buChar char="•"/>
            </a:pPr>
            <a:endParaRPr lang="fi-FI" sz="2600" dirty="0" smtClean="0"/>
          </a:p>
          <a:p>
            <a:pPr marL="285750" indent="-285750" algn="ctr">
              <a:buFont typeface="Arial" panose="020B0604020202020204" pitchFamily="34" charset="0"/>
              <a:buChar char="•"/>
            </a:pPr>
            <a:r>
              <a:rPr lang="fi-FI" sz="2600" dirty="0" smtClean="0"/>
              <a:t>Poikkeuksen muodostavat juhannus, Suomen </a:t>
            </a:r>
            <a:r>
              <a:rPr lang="fi-FI" sz="2600" dirty="0"/>
              <a:t>lipun päivä. </a:t>
            </a:r>
            <a:endParaRPr lang="fi-FI" sz="2600" dirty="0" smtClean="0"/>
          </a:p>
          <a:p>
            <a:pPr marL="285750" indent="-285750" algn="ctr">
              <a:buFont typeface="Arial" panose="020B0604020202020204" pitchFamily="34" charset="0"/>
              <a:buChar char="•"/>
            </a:pPr>
            <a:endParaRPr lang="fi-FI" sz="2600" dirty="0"/>
          </a:p>
          <a:p>
            <a:pPr marL="285750" indent="-285750" algn="ctr">
              <a:buFont typeface="Arial" panose="020B0604020202020204" pitchFamily="34" charset="0"/>
              <a:buChar char="•"/>
            </a:pPr>
            <a:r>
              <a:rPr lang="fi-FI" sz="2600" dirty="0" smtClean="0"/>
              <a:t>Liputus</a:t>
            </a:r>
            <a:r>
              <a:rPr lang="fi-FI" sz="2600" dirty="0"/>
              <a:t> </a:t>
            </a:r>
            <a:r>
              <a:rPr lang="fi-FI" sz="2600" dirty="0" smtClean="0"/>
              <a:t>alkaa </a:t>
            </a:r>
            <a:r>
              <a:rPr lang="fi-FI" sz="2600" dirty="0"/>
              <a:t>juhannusaattona kello 18 ja </a:t>
            </a:r>
            <a:r>
              <a:rPr lang="fi-FI" sz="2600" dirty="0" smtClean="0"/>
              <a:t>päättyy juhannuspäivänä </a:t>
            </a:r>
            <a:r>
              <a:rPr lang="fi-FI" sz="2600" dirty="0"/>
              <a:t>kello </a:t>
            </a:r>
            <a:r>
              <a:rPr lang="fi-FI" sz="2600" dirty="0" smtClean="0"/>
              <a:t>21</a:t>
            </a:r>
          </a:p>
          <a:p>
            <a:pPr marL="285750" indent="-285750" algn="ctr">
              <a:buFont typeface="Arial" panose="020B0604020202020204" pitchFamily="34" charset="0"/>
              <a:buChar char="•"/>
            </a:pPr>
            <a:endParaRPr lang="fi-FI" sz="2600" dirty="0" smtClean="0"/>
          </a:p>
          <a:p>
            <a:pPr marL="285750" indent="-285750" algn="ctr">
              <a:buFont typeface="Arial" panose="020B0604020202020204" pitchFamily="34" charset="0"/>
              <a:buChar char="•"/>
            </a:pPr>
            <a:r>
              <a:rPr lang="fi-FI" sz="2600" dirty="0"/>
              <a:t>I</a:t>
            </a:r>
            <a:r>
              <a:rPr lang="fi-FI" sz="2600" dirty="0" smtClean="0"/>
              <a:t>tsenäisyyspäivä</a:t>
            </a:r>
            <a:r>
              <a:rPr lang="fi-FI" sz="2600" dirty="0"/>
              <a:t>. Liputus alkaa kello 8 </a:t>
            </a:r>
            <a:r>
              <a:rPr lang="fi-FI" sz="2600" dirty="0" smtClean="0"/>
              <a:t>ja päättyy </a:t>
            </a:r>
            <a:r>
              <a:rPr lang="fi-FI" sz="2600" dirty="0"/>
              <a:t>kello 20</a:t>
            </a:r>
          </a:p>
          <a:p>
            <a:pPr algn="ctr"/>
            <a:r>
              <a:rPr lang="fi-FI" sz="2600" dirty="0"/>
              <a:t> </a:t>
            </a:r>
            <a:endParaRPr lang="fi-FI" sz="2600" dirty="0" smtClean="0"/>
          </a:p>
          <a:p>
            <a:pPr marL="285750" indent="-285750" algn="ctr">
              <a:buFont typeface="Arial" panose="020B0604020202020204" pitchFamily="34" charset="0"/>
              <a:buChar char="•"/>
            </a:pPr>
            <a:r>
              <a:rPr lang="fi-FI" sz="2600" dirty="0"/>
              <a:t>V</a:t>
            </a:r>
            <a:r>
              <a:rPr lang="fi-FI" sz="2600" dirty="0" smtClean="0"/>
              <a:t>aalipäivät</a:t>
            </a:r>
            <a:r>
              <a:rPr lang="fi-FI" sz="2600" dirty="0"/>
              <a:t>, jolloin äänestys päättyy </a:t>
            </a:r>
            <a:r>
              <a:rPr lang="fi-FI" sz="2600" dirty="0" smtClean="0"/>
              <a:t>auringonlaskun jälkeen</a:t>
            </a:r>
            <a:r>
              <a:rPr lang="fi-FI" sz="2600" dirty="0"/>
              <a:t>. Liputus </a:t>
            </a:r>
            <a:r>
              <a:rPr lang="fi-FI" sz="2600" dirty="0" smtClean="0"/>
              <a:t>päättyy kello </a:t>
            </a:r>
            <a:r>
              <a:rPr lang="fi-FI" sz="2600" dirty="0"/>
              <a:t>20.</a:t>
            </a:r>
            <a:endParaRPr lang="fi-FI" sz="2600" dirty="0" smtClean="0"/>
          </a:p>
          <a:p>
            <a:pPr algn="ctr"/>
            <a:endParaRPr lang="fi-FI" sz="2600" dirty="0"/>
          </a:p>
        </p:txBody>
      </p:sp>
    </p:spTree>
    <p:extLst>
      <p:ext uri="{BB962C8B-B14F-4D97-AF65-F5344CB8AC3E}">
        <p14:creationId xmlns:p14="http://schemas.microsoft.com/office/powerpoint/2010/main" val="122921730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1668</Words>
  <Application>Microsoft Office PowerPoint</Application>
  <PresentationFormat>Laajakuva</PresentationFormat>
  <Paragraphs>215</Paragraphs>
  <Slides>26</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26</vt:i4>
      </vt:variant>
    </vt:vector>
  </HeadingPairs>
  <TitlesOfParts>
    <vt:vector size="30" baseType="lpstr">
      <vt:lpstr>Arial</vt:lpstr>
      <vt:lpstr>Calibri</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Savon koulutuskuntayhtymä</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Peiponen Esko</dc:creator>
  <cp:lastModifiedBy>Peiponen Esko</cp:lastModifiedBy>
  <cp:revision>32</cp:revision>
  <dcterms:created xsi:type="dcterms:W3CDTF">2014-02-07T09:04:52Z</dcterms:created>
  <dcterms:modified xsi:type="dcterms:W3CDTF">2014-02-12T08:27:23Z</dcterms:modified>
</cp:coreProperties>
</file>