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smtClean="0"/>
              <a:t>Muokkaa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smtClean="0"/>
              <a:t>Muokkaa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2A54C80-263E-416B-A8E0-580EDEADCBDC}" type="datetimeFigureOut">
              <a:rPr lang="en-US" dirty="0"/>
              <a:t>1/23/2016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1/23/2016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386297" y="731009"/>
            <a:ext cx="7766936" cy="1646302"/>
          </a:xfrm>
        </p:spPr>
        <p:txBody>
          <a:bodyPr/>
          <a:lstStyle/>
          <a:p>
            <a:pPr algn="ctr"/>
            <a:r>
              <a:rPr lang="fi-FI" dirty="0" smtClean="0"/>
              <a:t>MINUSTAKO YRITTÄJÄ?</a:t>
            </a:r>
            <a:endParaRPr lang="fi-FI" dirty="0"/>
          </a:p>
        </p:txBody>
      </p:sp>
      <p:sp>
        <p:nvSpPr>
          <p:cNvPr id="3" name="Alaotsikko 2"/>
          <p:cNvSpPr>
            <a:spLocks noGrp="1"/>
          </p:cNvSpPr>
          <p:nvPr>
            <p:ph type="subTitle" idx="1"/>
          </p:nvPr>
        </p:nvSpPr>
        <p:spPr/>
        <p:txBody>
          <a:bodyPr>
            <a:normAutofit fontScale="85000" lnSpcReduction="10000"/>
          </a:bodyPr>
          <a:lstStyle/>
          <a:p>
            <a:r>
              <a:rPr lang="fi-FI" sz="5400" dirty="0" smtClean="0">
                <a:solidFill>
                  <a:schemeClr val="accent1"/>
                </a:solidFill>
                <a:latin typeface="+mj-lt"/>
                <a:ea typeface="+mj-ea"/>
                <a:cs typeface="+mj-cs"/>
              </a:rPr>
              <a:t>- ”EVVK” vai mahdollisuus?</a:t>
            </a:r>
            <a:endParaRPr lang="fi-FI" sz="5400" dirty="0">
              <a:solidFill>
                <a:schemeClr val="accent1"/>
              </a:solidFill>
              <a:latin typeface="+mj-lt"/>
              <a:ea typeface="+mj-ea"/>
              <a:cs typeface="+mj-cs"/>
            </a:endParaRPr>
          </a:p>
        </p:txBody>
      </p:sp>
    </p:spTree>
    <p:extLst>
      <p:ext uri="{BB962C8B-B14F-4D97-AF65-F5344CB8AC3E}">
        <p14:creationId xmlns:p14="http://schemas.microsoft.com/office/powerpoint/2010/main" val="267640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descr="http://liike.epedu.fi/liikeala/verkko_opetus/tuotteen_monet_kasvot/merkitys.gif"/>
          <p:cNvSpPr>
            <a:spLocks noGrp="1"/>
          </p:cNvSpPr>
          <p:nvPr>
            <p:ph type="title"/>
          </p:nvPr>
        </p:nvSpPr>
        <p:spPr/>
        <p:txBody>
          <a:bodyPr>
            <a:normAutofit fontScale="90000"/>
          </a:bodyPr>
          <a:lstStyle/>
          <a:p>
            <a:r>
              <a:rPr lang="fi-FI" dirty="0" smtClean="0"/>
              <a:t>Mihin niitä yrityksiä ja yrittäjiä tarvitaan?</a:t>
            </a:r>
            <a:br>
              <a:rPr lang="fi-FI" dirty="0" smtClean="0"/>
            </a:br>
            <a:r>
              <a:rPr lang="fi-FI" dirty="0"/>
              <a:t/>
            </a:r>
            <a:br>
              <a:rPr lang="fi-FI" dirty="0"/>
            </a:br>
            <a:r>
              <a:rPr lang="fi-FI" sz="2000" dirty="0" smtClean="0"/>
              <a:t>- </a:t>
            </a:r>
            <a:r>
              <a:rPr lang="fi-FI" sz="2400" dirty="0" smtClean="0"/>
              <a:t>yrityksillä ja yrittäjyydellä on suuri merkitys meille kaikille, niin yhteiskunnan kuin yksittäisen kuluttajankin kannalta</a:t>
            </a:r>
            <a:br>
              <a:rPr lang="fi-FI" sz="2400" dirty="0" smtClean="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lähde: </a:t>
            </a:r>
            <a:r>
              <a:rPr lang="fi-FI" sz="1800" dirty="0" smtClean="0"/>
              <a:t>http</a:t>
            </a:r>
            <a:r>
              <a:rPr lang="fi-FI" sz="1800" dirty="0"/>
              <a:t>://liike.epedu.fi/liikeala/verkko_opetus/tuotteen_monet_kasvot/merkitys.gif</a:t>
            </a:r>
          </a:p>
        </p:txBody>
      </p:sp>
      <p:pic>
        <p:nvPicPr>
          <p:cNvPr id="1030" name="Picture 6" descr="http://liike.epedu.fi/liikeala/verkko_opetus/tuotteen_monet_kasvot/merkitys.gif" title="lähde: http://liike.epedu.fi/liikeala/verkko_opetus/tuotteen_monet_kasvot/merkity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842" y="2571750"/>
            <a:ext cx="8518697" cy="33028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5626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77334" y="388189"/>
            <a:ext cx="8596668" cy="6219645"/>
          </a:xfrm>
        </p:spPr>
        <p:txBody>
          <a:bodyPr>
            <a:noAutofit/>
          </a:bodyPr>
          <a:lstStyle/>
          <a:p>
            <a:pPr marL="0" indent="0">
              <a:buNone/>
            </a:pPr>
            <a:r>
              <a:rPr lang="fi-FI" sz="2800" b="1" dirty="0" smtClean="0">
                <a:solidFill>
                  <a:schemeClr val="accent2"/>
                </a:solidFill>
              </a:rPr>
              <a:t>Yritysten </a:t>
            </a:r>
            <a:r>
              <a:rPr lang="fi-FI" sz="2800" b="1" dirty="0">
                <a:solidFill>
                  <a:schemeClr val="accent2"/>
                </a:solidFill>
              </a:rPr>
              <a:t>merkitys yhteiskunnalle</a:t>
            </a:r>
          </a:p>
          <a:p>
            <a:r>
              <a:rPr lang="fi-FI" sz="2800" dirty="0" smtClean="0">
                <a:solidFill>
                  <a:schemeClr val="accent2"/>
                </a:solidFill>
              </a:rPr>
              <a:t>Yritykset luovat </a:t>
            </a:r>
            <a:r>
              <a:rPr lang="fi-FI" sz="2800" dirty="0">
                <a:solidFill>
                  <a:schemeClr val="accent2"/>
                </a:solidFill>
              </a:rPr>
              <a:t>työpaikkoja -&gt;2/3 työntekijöistä Suomessa on yritysten palveluksessa </a:t>
            </a:r>
            <a:r>
              <a:rPr lang="fi-FI" sz="2800" dirty="0" smtClean="0">
                <a:solidFill>
                  <a:schemeClr val="accent2"/>
                </a:solidFill>
              </a:rPr>
              <a:t>-&gt; </a:t>
            </a:r>
            <a:r>
              <a:rPr lang="fi-FI" sz="2800" dirty="0">
                <a:solidFill>
                  <a:schemeClr val="accent2"/>
                </a:solidFill>
              </a:rPr>
              <a:t>julkisen sektorin osuutta pyritään Suomessa vähentämään, joten yritysten merkitys </a:t>
            </a:r>
            <a:r>
              <a:rPr lang="fi-FI" sz="2800" dirty="0" smtClean="0">
                <a:solidFill>
                  <a:schemeClr val="accent2"/>
                </a:solidFill>
              </a:rPr>
              <a:t>tulee </a:t>
            </a:r>
            <a:r>
              <a:rPr lang="fi-FI" sz="2800" dirty="0">
                <a:solidFill>
                  <a:schemeClr val="accent2"/>
                </a:solidFill>
              </a:rPr>
              <a:t>tulevaisuudessa kasvamaan </a:t>
            </a:r>
            <a:r>
              <a:rPr lang="fi-FI" sz="2800" dirty="0" smtClean="0">
                <a:solidFill>
                  <a:schemeClr val="accent2"/>
                </a:solidFill>
              </a:rPr>
              <a:t> </a:t>
            </a:r>
          </a:p>
          <a:p>
            <a:r>
              <a:rPr lang="fi-FI" sz="2800" dirty="0" smtClean="0">
                <a:solidFill>
                  <a:schemeClr val="accent2"/>
                </a:solidFill>
              </a:rPr>
              <a:t>Yritykset </a:t>
            </a:r>
            <a:r>
              <a:rPr lang="fi-FI" sz="2800" dirty="0">
                <a:solidFill>
                  <a:schemeClr val="accent2"/>
                </a:solidFill>
              </a:rPr>
              <a:t>mahdollistavat ihmisten työpanoksen </a:t>
            </a:r>
            <a:r>
              <a:rPr lang="fi-FI" sz="2800" dirty="0" smtClean="0">
                <a:solidFill>
                  <a:schemeClr val="accent2"/>
                </a:solidFill>
              </a:rPr>
              <a:t>tehokkaan </a:t>
            </a:r>
            <a:r>
              <a:rPr lang="fi-FI" sz="2800" dirty="0">
                <a:solidFill>
                  <a:schemeClr val="accent2"/>
                </a:solidFill>
              </a:rPr>
              <a:t>käytön</a:t>
            </a:r>
          </a:p>
          <a:p>
            <a:r>
              <a:rPr lang="fi-FI" sz="2800" dirty="0">
                <a:solidFill>
                  <a:schemeClr val="accent2"/>
                </a:solidFill>
              </a:rPr>
              <a:t>Yritykset ja niissä työskentelevät ihmiset maksavat suurimman osan julkisista </a:t>
            </a:r>
            <a:r>
              <a:rPr lang="fi-FI" sz="2800" dirty="0" smtClean="0">
                <a:solidFill>
                  <a:schemeClr val="accent2"/>
                </a:solidFill>
              </a:rPr>
              <a:t>menoista -&gt; sosiaaliturva, terveyspalvelut, koulutus</a:t>
            </a:r>
            <a:endParaRPr lang="fi-FI" sz="2800" dirty="0">
              <a:solidFill>
                <a:schemeClr val="accent2"/>
              </a:solidFill>
            </a:endParaRPr>
          </a:p>
          <a:p>
            <a:r>
              <a:rPr lang="fi-FI" sz="2800" dirty="0">
                <a:solidFill>
                  <a:schemeClr val="accent2"/>
                </a:solidFill>
              </a:rPr>
              <a:t>Yritykset edistävät </a:t>
            </a:r>
            <a:r>
              <a:rPr lang="fi-FI" sz="2800" dirty="0" smtClean="0">
                <a:solidFill>
                  <a:schemeClr val="accent2"/>
                </a:solidFill>
              </a:rPr>
              <a:t>kehitystä -&gt; esimerkiksi lankapuhelimista älylaitteisiin</a:t>
            </a:r>
          </a:p>
          <a:p>
            <a:pPr marL="0" indent="0">
              <a:buNone/>
            </a:pPr>
            <a:r>
              <a:rPr lang="fi-FI" sz="1100" dirty="0">
                <a:solidFill>
                  <a:schemeClr val="accent2"/>
                </a:solidFill>
              </a:rPr>
              <a:t>Lähde: https://sites.google.com/site/yritysta12/oma-sivu2</a:t>
            </a:r>
            <a:r>
              <a:rPr lang="fi-FI" sz="2800" dirty="0"/>
              <a:t/>
            </a:r>
            <a:br>
              <a:rPr lang="fi-FI" sz="2800" dirty="0"/>
            </a:br>
            <a:endParaRPr lang="fi-FI" sz="2800" dirty="0"/>
          </a:p>
          <a:p>
            <a:pPr marL="0" indent="0">
              <a:buNone/>
            </a:pPr>
            <a:r>
              <a:rPr lang="fi-FI" sz="2800" dirty="0"/>
              <a:t> </a:t>
            </a:r>
          </a:p>
          <a:p>
            <a:endParaRPr lang="fi-FI" sz="2800" dirty="0"/>
          </a:p>
        </p:txBody>
      </p:sp>
    </p:spTree>
    <p:extLst>
      <p:ext uri="{BB962C8B-B14F-4D97-AF65-F5344CB8AC3E}">
        <p14:creationId xmlns:p14="http://schemas.microsoft.com/office/powerpoint/2010/main" val="2554880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34201" y="1233578"/>
            <a:ext cx="8596668" cy="5365630"/>
          </a:xfrm>
        </p:spPr>
        <p:txBody>
          <a:bodyPr>
            <a:normAutofit fontScale="92500" lnSpcReduction="10000"/>
          </a:bodyPr>
          <a:lstStyle/>
          <a:p>
            <a:pPr marL="0" indent="0">
              <a:buNone/>
            </a:pPr>
            <a:r>
              <a:rPr lang="fi-FI" sz="2800" b="1" dirty="0" smtClean="0">
                <a:solidFill>
                  <a:schemeClr val="accent2"/>
                </a:solidFill>
              </a:rPr>
              <a:t>Yritysten </a:t>
            </a:r>
            <a:r>
              <a:rPr lang="fi-FI" sz="2800" b="1" dirty="0">
                <a:solidFill>
                  <a:schemeClr val="accent2"/>
                </a:solidFill>
              </a:rPr>
              <a:t>merkitys </a:t>
            </a:r>
            <a:r>
              <a:rPr lang="fi-FI" sz="2800" b="1" dirty="0" smtClean="0">
                <a:solidFill>
                  <a:schemeClr val="accent2"/>
                </a:solidFill>
              </a:rPr>
              <a:t>kuluttajalle</a:t>
            </a:r>
          </a:p>
          <a:p>
            <a:pPr marL="0" indent="0">
              <a:buNone/>
            </a:pPr>
            <a:endParaRPr lang="fi-FI" sz="2800" b="1" dirty="0">
              <a:solidFill>
                <a:schemeClr val="accent2"/>
              </a:solidFill>
            </a:endParaRPr>
          </a:p>
          <a:p>
            <a:r>
              <a:rPr lang="fi-FI" sz="2800" dirty="0">
                <a:solidFill>
                  <a:schemeClr val="accent2"/>
                </a:solidFill>
              </a:rPr>
              <a:t>Yritykset tuottavat tavaroita ja palveluita kuluttajan tarpeisiin</a:t>
            </a:r>
          </a:p>
          <a:p>
            <a:r>
              <a:rPr lang="fi-FI" sz="2800" dirty="0">
                <a:solidFill>
                  <a:schemeClr val="accent2"/>
                </a:solidFill>
              </a:rPr>
              <a:t>Yritykset tuovat kuluttajalle valinnanvaraa</a:t>
            </a:r>
          </a:p>
          <a:p>
            <a:r>
              <a:rPr lang="fi-FI" sz="2800" dirty="0">
                <a:solidFill>
                  <a:schemeClr val="accent2"/>
                </a:solidFill>
              </a:rPr>
              <a:t>Yritykset parantavat elintasoa</a:t>
            </a:r>
          </a:p>
          <a:p>
            <a:r>
              <a:rPr lang="fi-FI" sz="2800" dirty="0">
                <a:solidFill>
                  <a:schemeClr val="accent2"/>
                </a:solidFill>
              </a:rPr>
              <a:t>Yritykset antavat kuluttajille mahdollisuuden valinnoillaan vaikuttaa </a:t>
            </a:r>
            <a:r>
              <a:rPr lang="fi-FI" sz="2800" dirty="0" smtClean="0">
                <a:solidFill>
                  <a:schemeClr val="accent2"/>
                </a:solidFill>
              </a:rPr>
              <a:t>kehitykseen</a:t>
            </a:r>
            <a:endParaRPr lang="fi-FI" sz="1200" dirty="0" smtClean="0">
              <a:solidFill>
                <a:schemeClr val="accent2"/>
              </a:solidFill>
            </a:endParaRPr>
          </a:p>
          <a:p>
            <a:pPr marL="0" indent="0">
              <a:buNone/>
            </a:pPr>
            <a:endParaRPr lang="fi-FI" sz="1200" dirty="0" smtClean="0">
              <a:solidFill>
                <a:schemeClr val="accent2"/>
              </a:solidFill>
            </a:endParaRPr>
          </a:p>
          <a:p>
            <a:pPr marL="0" indent="0">
              <a:buNone/>
            </a:pPr>
            <a:endParaRPr lang="fi-FI" sz="1200" dirty="0">
              <a:solidFill>
                <a:schemeClr val="accent2"/>
              </a:solidFill>
            </a:endParaRPr>
          </a:p>
          <a:p>
            <a:pPr marL="0" indent="0">
              <a:buNone/>
            </a:pPr>
            <a:endParaRPr lang="fi-FI" sz="1200" dirty="0">
              <a:solidFill>
                <a:schemeClr val="accent2"/>
              </a:solidFill>
            </a:endParaRPr>
          </a:p>
          <a:p>
            <a:endParaRPr lang="fi-FI" sz="1200" dirty="0" smtClean="0">
              <a:solidFill>
                <a:schemeClr val="accent2"/>
              </a:solidFill>
            </a:endParaRPr>
          </a:p>
          <a:p>
            <a:r>
              <a:rPr lang="fi-FI" sz="1200" dirty="0">
                <a:solidFill>
                  <a:schemeClr val="accent2"/>
                </a:solidFill>
              </a:rPr>
              <a:t>Lähde: https://sites.google.com/site/yritysta12/oma-sivu2</a:t>
            </a:r>
            <a:endParaRPr lang="fi-FI" sz="2800" dirty="0">
              <a:solidFill>
                <a:schemeClr val="accent2"/>
              </a:solidFill>
            </a:endParaRPr>
          </a:p>
          <a:p>
            <a:endParaRPr lang="fi-FI" dirty="0">
              <a:solidFill>
                <a:schemeClr val="accent2"/>
              </a:solidFill>
            </a:endParaRPr>
          </a:p>
        </p:txBody>
      </p:sp>
    </p:spTree>
    <p:extLst>
      <p:ext uri="{BB962C8B-B14F-4D97-AF65-F5344CB8AC3E}">
        <p14:creationId xmlns:p14="http://schemas.microsoft.com/office/powerpoint/2010/main" val="372384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77334" y="862643"/>
            <a:ext cx="8596668" cy="5719312"/>
          </a:xfrm>
        </p:spPr>
        <p:txBody>
          <a:bodyPr>
            <a:normAutofit fontScale="47500" lnSpcReduction="20000"/>
          </a:bodyPr>
          <a:lstStyle/>
          <a:p>
            <a:pPr marL="0" indent="0">
              <a:buNone/>
            </a:pPr>
            <a:r>
              <a:rPr lang="fi-FI" sz="5900" b="1" dirty="0" smtClean="0">
                <a:solidFill>
                  <a:schemeClr val="accent2"/>
                </a:solidFill>
              </a:rPr>
              <a:t>Yritystoiminnan </a:t>
            </a:r>
            <a:r>
              <a:rPr lang="fi-FI" sz="5900" b="1" dirty="0">
                <a:solidFill>
                  <a:schemeClr val="accent2"/>
                </a:solidFill>
              </a:rPr>
              <a:t>merkitys </a:t>
            </a:r>
            <a:r>
              <a:rPr lang="fi-FI" sz="5900" b="1" dirty="0" smtClean="0">
                <a:solidFill>
                  <a:schemeClr val="accent2"/>
                </a:solidFill>
              </a:rPr>
              <a:t>yrittäjälle</a:t>
            </a:r>
          </a:p>
          <a:p>
            <a:pPr marL="0" indent="0">
              <a:buNone/>
            </a:pPr>
            <a:endParaRPr lang="fi-FI" sz="2800" b="1" dirty="0">
              <a:solidFill>
                <a:schemeClr val="accent2"/>
              </a:solidFill>
            </a:endParaRPr>
          </a:p>
          <a:p>
            <a:r>
              <a:rPr lang="fi-FI" sz="5900" dirty="0">
                <a:solidFill>
                  <a:schemeClr val="accent2"/>
                </a:solidFill>
              </a:rPr>
              <a:t>Yritystoiminta antaa työtä ja toimeentulon</a:t>
            </a:r>
          </a:p>
          <a:p>
            <a:r>
              <a:rPr lang="fi-FI" sz="5900" dirty="0">
                <a:solidFill>
                  <a:schemeClr val="accent2"/>
                </a:solidFill>
              </a:rPr>
              <a:t>Yritystoiminta on elämäntapa</a:t>
            </a:r>
          </a:p>
          <a:p>
            <a:r>
              <a:rPr lang="fi-FI" sz="5900" dirty="0">
                <a:solidFill>
                  <a:schemeClr val="accent2"/>
                </a:solidFill>
              </a:rPr>
              <a:t>Yritystoiminta on keino päästä eteenpäin ja saada arvostusta</a:t>
            </a:r>
          </a:p>
          <a:p>
            <a:r>
              <a:rPr lang="fi-FI" sz="5900" dirty="0">
                <a:solidFill>
                  <a:schemeClr val="accent2"/>
                </a:solidFill>
              </a:rPr>
              <a:t>Yrittäminen antaa mahdollisuuden kokeilla omia rajojaan ja hyödyntää täysimääräisesti omaa osaamistaan</a:t>
            </a:r>
          </a:p>
          <a:p>
            <a:endParaRPr lang="fi-FI" sz="1200" dirty="0" smtClean="0">
              <a:solidFill>
                <a:schemeClr val="accent2"/>
              </a:solidFill>
            </a:endParaRPr>
          </a:p>
          <a:p>
            <a:endParaRPr lang="fi-FI" sz="1200" dirty="0">
              <a:solidFill>
                <a:schemeClr val="accent2"/>
              </a:solidFill>
            </a:endParaRPr>
          </a:p>
          <a:p>
            <a:endParaRPr lang="fi-FI" sz="1200" dirty="0" smtClean="0">
              <a:solidFill>
                <a:schemeClr val="accent2"/>
              </a:solidFill>
            </a:endParaRPr>
          </a:p>
          <a:p>
            <a:endParaRPr lang="fi-FI" sz="1200" dirty="0">
              <a:solidFill>
                <a:schemeClr val="accent2"/>
              </a:solidFill>
            </a:endParaRPr>
          </a:p>
          <a:p>
            <a:endParaRPr lang="fi-FI" sz="1200" dirty="0" smtClean="0">
              <a:solidFill>
                <a:schemeClr val="accent2"/>
              </a:solidFill>
            </a:endParaRPr>
          </a:p>
          <a:p>
            <a:endParaRPr lang="fi-FI" sz="1200" dirty="0" smtClean="0">
              <a:solidFill>
                <a:schemeClr val="accent2"/>
              </a:solidFill>
            </a:endParaRPr>
          </a:p>
          <a:p>
            <a:pPr marL="0" indent="0">
              <a:buNone/>
            </a:pPr>
            <a:endParaRPr lang="fi-FI" sz="1200" dirty="0" smtClean="0">
              <a:solidFill>
                <a:schemeClr val="accent2"/>
              </a:solidFill>
            </a:endParaRPr>
          </a:p>
          <a:p>
            <a:pPr marL="0" indent="0">
              <a:buNone/>
            </a:pPr>
            <a:endParaRPr lang="fi-FI" sz="1200" dirty="0">
              <a:solidFill>
                <a:schemeClr val="accent2"/>
              </a:solidFill>
            </a:endParaRPr>
          </a:p>
          <a:p>
            <a:pPr marL="0" indent="0">
              <a:buNone/>
            </a:pPr>
            <a:r>
              <a:rPr lang="fi-FI" sz="2500" dirty="0" smtClean="0">
                <a:solidFill>
                  <a:schemeClr val="accent2"/>
                </a:solidFill>
              </a:rPr>
              <a:t>Lähde: https</a:t>
            </a:r>
            <a:r>
              <a:rPr lang="fi-FI" sz="2500" dirty="0">
                <a:solidFill>
                  <a:schemeClr val="accent2"/>
                </a:solidFill>
              </a:rPr>
              <a:t>://sites.google.com/site/yritysta12/oma-sivu2e</a:t>
            </a:r>
            <a:r>
              <a:rPr lang="fi-FI" sz="1200" dirty="0">
                <a:solidFill>
                  <a:schemeClr val="accent2"/>
                </a:solidFill>
              </a:rPr>
              <a:t>:</a:t>
            </a:r>
          </a:p>
          <a:p>
            <a:endParaRPr lang="fi-FI" sz="1200" dirty="0" smtClean="0">
              <a:solidFill>
                <a:schemeClr val="accent2"/>
              </a:solidFill>
            </a:endParaRPr>
          </a:p>
          <a:p>
            <a:pPr marL="0" indent="0">
              <a:buNone/>
            </a:pPr>
            <a:endParaRPr lang="fi-FI" sz="1200" dirty="0">
              <a:solidFill>
                <a:schemeClr val="accent2"/>
              </a:solidFill>
            </a:endParaRPr>
          </a:p>
        </p:txBody>
      </p:sp>
    </p:spTree>
    <p:extLst>
      <p:ext uri="{BB962C8B-B14F-4D97-AF65-F5344CB8AC3E}">
        <p14:creationId xmlns:p14="http://schemas.microsoft.com/office/powerpoint/2010/main" val="1656981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yrittäjyys on?</a:t>
            </a:r>
            <a:endParaRPr lang="fi-FI" dirty="0"/>
          </a:p>
        </p:txBody>
      </p:sp>
      <p:sp>
        <p:nvSpPr>
          <p:cNvPr id="3" name="Sisällön paikkamerkki 2"/>
          <p:cNvSpPr>
            <a:spLocks noGrp="1"/>
          </p:cNvSpPr>
          <p:nvPr>
            <p:ph idx="1"/>
          </p:nvPr>
        </p:nvSpPr>
        <p:spPr>
          <a:xfrm>
            <a:off x="677334" y="1518249"/>
            <a:ext cx="8596668" cy="4865298"/>
          </a:xfrm>
        </p:spPr>
        <p:txBody>
          <a:bodyPr>
            <a:normAutofit fontScale="92500"/>
          </a:bodyPr>
          <a:lstStyle/>
          <a:p>
            <a:r>
              <a:rPr lang="fi-FI" sz="2800" dirty="0" smtClean="0">
                <a:solidFill>
                  <a:schemeClr val="accent2"/>
                </a:solidFill>
              </a:rPr>
              <a:t>Yrittäjä</a:t>
            </a:r>
          </a:p>
          <a:p>
            <a:pPr lvl="1"/>
            <a:r>
              <a:rPr lang="fi-FI" sz="2800" dirty="0" smtClean="0">
                <a:solidFill>
                  <a:schemeClr val="accent2"/>
                </a:solidFill>
              </a:rPr>
              <a:t>luo </a:t>
            </a:r>
            <a:r>
              <a:rPr lang="fi-FI" sz="2800" dirty="0" err="1" smtClean="0">
                <a:solidFill>
                  <a:schemeClr val="accent2"/>
                </a:solidFill>
              </a:rPr>
              <a:t>itselleen</a:t>
            </a:r>
            <a:r>
              <a:rPr lang="fi-FI" sz="2800" dirty="0" smtClean="0">
                <a:solidFill>
                  <a:schemeClr val="accent2"/>
                </a:solidFill>
              </a:rPr>
              <a:t> työpaikan ja mahdollisesti työllistää muitakin</a:t>
            </a:r>
          </a:p>
          <a:p>
            <a:pPr lvl="1"/>
            <a:r>
              <a:rPr lang="fi-FI" sz="2800" dirty="0" smtClean="0">
                <a:solidFill>
                  <a:schemeClr val="accent2"/>
                </a:solidFill>
              </a:rPr>
              <a:t>on vapaampi kuin palkkatyöläinen</a:t>
            </a:r>
          </a:p>
          <a:p>
            <a:pPr lvl="1"/>
            <a:r>
              <a:rPr lang="fi-FI" sz="2800" dirty="0" smtClean="0">
                <a:solidFill>
                  <a:schemeClr val="accent2"/>
                </a:solidFill>
              </a:rPr>
              <a:t>päättää itse miten, missä ja milloin tekee työtänsä -&gt; asiakkaiden tarpeet ja aikataulut huomioiden</a:t>
            </a:r>
          </a:p>
          <a:p>
            <a:pPr marL="457200" lvl="1" indent="0">
              <a:buNone/>
            </a:pPr>
            <a:r>
              <a:rPr lang="fi-FI" sz="2800" dirty="0" smtClean="0">
                <a:solidFill>
                  <a:schemeClr val="accent2"/>
                </a:solidFill>
              </a:rPr>
              <a:t>-&gt; monet yrittäjät ovat sitä mieltä, että vapaus ja mahdollisuus toteuttaa itseään ovat yrittäjyyden parhaita puolia</a:t>
            </a:r>
            <a:endParaRPr lang="fi-FI" sz="1200" dirty="0" smtClean="0">
              <a:solidFill>
                <a:schemeClr val="accent2"/>
              </a:solidFill>
            </a:endParaRPr>
          </a:p>
          <a:p>
            <a:pPr marL="457200" lvl="1" indent="0">
              <a:buNone/>
            </a:pPr>
            <a:endParaRPr lang="fi-FI" sz="1200" dirty="0">
              <a:solidFill>
                <a:schemeClr val="accent2"/>
              </a:solidFill>
            </a:endParaRPr>
          </a:p>
          <a:p>
            <a:pPr marL="457200" lvl="1" indent="0">
              <a:buNone/>
            </a:pPr>
            <a:r>
              <a:rPr lang="fi-FI" sz="1200" dirty="0">
                <a:solidFill>
                  <a:schemeClr val="accent2"/>
                </a:solidFill>
              </a:rPr>
              <a:t>Lähde: http://www.nettinappi.fi/tietoalue/yrittajyys/mita-yrittajyys-on/</a:t>
            </a:r>
            <a:endParaRPr lang="fi-FI" sz="1200" dirty="0" smtClean="0">
              <a:solidFill>
                <a:schemeClr val="accent2"/>
              </a:solidFill>
            </a:endParaRPr>
          </a:p>
          <a:p>
            <a:pPr marL="457200" lvl="1" indent="0">
              <a:buNone/>
            </a:pPr>
            <a:endParaRPr lang="fi-FI" sz="2800" dirty="0" smtClean="0">
              <a:solidFill>
                <a:schemeClr val="accent2"/>
              </a:solidFill>
            </a:endParaRPr>
          </a:p>
          <a:p>
            <a:endParaRPr lang="fi-FI" dirty="0"/>
          </a:p>
        </p:txBody>
      </p:sp>
    </p:spTree>
    <p:extLst>
      <p:ext uri="{BB962C8B-B14F-4D97-AF65-F5344CB8AC3E}">
        <p14:creationId xmlns:p14="http://schemas.microsoft.com/office/powerpoint/2010/main" val="1522346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yrittäjyys on?</a:t>
            </a:r>
          </a:p>
        </p:txBody>
      </p:sp>
      <p:sp>
        <p:nvSpPr>
          <p:cNvPr id="3" name="Sisällön paikkamerkki 2"/>
          <p:cNvSpPr>
            <a:spLocks noGrp="1"/>
          </p:cNvSpPr>
          <p:nvPr>
            <p:ph idx="1"/>
          </p:nvPr>
        </p:nvSpPr>
        <p:spPr>
          <a:xfrm>
            <a:off x="677334" y="1414732"/>
            <a:ext cx="8596668" cy="5106837"/>
          </a:xfrm>
        </p:spPr>
        <p:txBody>
          <a:bodyPr>
            <a:normAutofit fontScale="92500" lnSpcReduction="10000"/>
          </a:bodyPr>
          <a:lstStyle/>
          <a:p>
            <a:endParaRPr lang="fi-FI" dirty="0" smtClean="0"/>
          </a:p>
          <a:p>
            <a:r>
              <a:rPr lang="fi-FI" sz="3000" dirty="0">
                <a:solidFill>
                  <a:schemeClr val="accent2"/>
                </a:solidFill>
              </a:rPr>
              <a:t>Yrittäjä päättää itse yrityksen asioista ja monista tavoistaan </a:t>
            </a:r>
            <a:r>
              <a:rPr lang="fi-FI" sz="3000" dirty="0" smtClean="0">
                <a:solidFill>
                  <a:schemeClr val="accent2"/>
                </a:solidFill>
              </a:rPr>
              <a:t>toimia</a:t>
            </a:r>
          </a:p>
          <a:p>
            <a:pPr marL="0" indent="0">
              <a:buNone/>
            </a:pPr>
            <a:r>
              <a:rPr lang="fi-FI" sz="3000" dirty="0" smtClean="0">
                <a:solidFill>
                  <a:schemeClr val="accent2"/>
                </a:solidFill>
              </a:rPr>
              <a:t> </a:t>
            </a:r>
            <a:endParaRPr lang="fi-FI" sz="3000" dirty="0">
              <a:solidFill>
                <a:schemeClr val="accent2"/>
              </a:solidFill>
            </a:endParaRPr>
          </a:p>
          <a:p>
            <a:r>
              <a:rPr lang="fi-FI" sz="3000" dirty="0" smtClean="0">
                <a:solidFill>
                  <a:schemeClr val="accent2"/>
                </a:solidFill>
              </a:rPr>
              <a:t>Yrittäjällä </a:t>
            </a:r>
            <a:r>
              <a:rPr lang="fi-FI" sz="3000" dirty="0">
                <a:solidFill>
                  <a:schemeClr val="accent2"/>
                </a:solidFill>
              </a:rPr>
              <a:t>on suuri vastuu, sillä hän vaikuttaa omalla toiminnallaan suoraan palkkaansa enemmän kuin palkkatyöläinen. Työn tulokset – hyvät ja huonot – koituvat suoraan itselle ja näkyvät arkipäivän </a:t>
            </a:r>
            <a:r>
              <a:rPr lang="fi-FI" sz="3000" dirty="0" smtClean="0">
                <a:solidFill>
                  <a:schemeClr val="accent2"/>
                </a:solidFill>
              </a:rPr>
              <a:t>elämässä</a:t>
            </a:r>
          </a:p>
          <a:p>
            <a:endParaRPr lang="fi-FI" sz="2800" dirty="0">
              <a:solidFill>
                <a:schemeClr val="accent2"/>
              </a:solidFill>
            </a:endParaRPr>
          </a:p>
          <a:p>
            <a:endParaRPr lang="fi-FI" sz="1200" dirty="0" smtClean="0">
              <a:solidFill>
                <a:schemeClr val="accent2"/>
              </a:solidFill>
            </a:endParaRPr>
          </a:p>
          <a:p>
            <a:pPr marL="0" indent="0">
              <a:buNone/>
            </a:pPr>
            <a:endParaRPr lang="fi-FI" sz="1200" dirty="0">
              <a:solidFill>
                <a:schemeClr val="accent2"/>
              </a:solidFill>
            </a:endParaRPr>
          </a:p>
          <a:p>
            <a:pPr marL="0" indent="0">
              <a:buNone/>
            </a:pPr>
            <a:r>
              <a:rPr lang="fi-FI" sz="1200" dirty="0">
                <a:solidFill>
                  <a:schemeClr val="accent2"/>
                </a:solidFill>
              </a:rPr>
              <a:t>Lähde: http://www.nettinappi.fi/tietoalue/yrittajyys/mita-yrittajyys-on/</a:t>
            </a:r>
            <a:endParaRPr lang="fi-FI" sz="2800" dirty="0">
              <a:solidFill>
                <a:schemeClr val="accent2"/>
              </a:solidFill>
            </a:endParaRPr>
          </a:p>
        </p:txBody>
      </p:sp>
    </p:spTree>
    <p:extLst>
      <p:ext uri="{BB962C8B-B14F-4D97-AF65-F5344CB8AC3E}">
        <p14:creationId xmlns:p14="http://schemas.microsoft.com/office/powerpoint/2010/main" val="309928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yrittäjyys on?</a:t>
            </a:r>
          </a:p>
        </p:txBody>
      </p:sp>
      <p:sp>
        <p:nvSpPr>
          <p:cNvPr id="3" name="Sisällön paikkamerkki 2"/>
          <p:cNvSpPr>
            <a:spLocks noGrp="1"/>
          </p:cNvSpPr>
          <p:nvPr>
            <p:ph idx="1"/>
          </p:nvPr>
        </p:nvSpPr>
        <p:spPr>
          <a:xfrm>
            <a:off x="677334" y="1802921"/>
            <a:ext cx="8596668" cy="4804913"/>
          </a:xfrm>
        </p:spPr>
        <p:txBody>
          <a:bodyPr>
            <a:normAutofit fontScale="77500" lnSpcReduction="20000"/>
          </a:bodyPr>
          <a:lstStyle/>
          <a:p>
            <a:r>
              <a:rPr lang="fi-FI" sz="3000" dirty="0">
                <a:solidFill>
                  <a:schemeClr val="accent2"/>
                </a:solidFill>
              </a:rPr>
              <a:t>Monet yrittäjät haluavat tehdä jotakin kivaa, jonka kokevat omakseen, ja tekevät töitä sen verran, että tulevat toimeen. Toisaalta yrittäjä voi unohtaa muut arvot ja tehdä kaikki päätökset sen mukaan, että ansaitsee mahdollisimman paljon. Päätös on yrittäjän </a:t>
            </a:r>
            <a:r>
              <a:rPr lang="fi-FI" sz="3000" dirty="0" smtClean="0">
                <a:solidFill>
                  <a:schemeClr val="accent2"/>
                </a:solidFill>
              </a:rPr>
              <a:t>itsensä!</a:t>
            </a:r>
          </a:p>
          <a:p>
            <a:pPr marL="0" indent="0">
              <a:buNone/>
            </a:pPr>
            <a:endParaRPr lang="fi-FI" sz="3000" dirty="0">
              <a:solidFill>
                <a:schemeClr val="accent2"/>
              </a:solidFill>
            </a:endParaRPr>
          </a:p>
          <a:p>
            <a:r>
              <a:rPr lang="fi-FI" sz="3000" dirty="0">
                <a:solidFill>
                  <a:schemeClr val="accent2"/>
                </a:solidFill>
              </a:rPr>
              <a:t>Kuka tahansa taustasta riippumatta voi ryhtyä yrittäjäksi. Yrittäjällä ei tarvitse olla korkeaa koulutusta, rikasta perhettä tai hienoja </a:t>
            </a:r>
            <a:r>
              <a:rPr lang="fi-FI" sz="3000" dirty="0" smtClean="0">
                <a:solidFill>
                  <a:schemeClr val="accent2"/>
                </a:solidFill>
              </a:rPr>
              <a:t>titteleitä!</a:t>
            </a:r>
          </a:p>
          <a:p>
            <a:pPr marL="0" indent="0">
              <a:buNone/>
            </a:pPr>
            <a:r>
              <a:rPr lang="fi-FI" sz="3000" dirty="0" smtClean="0">
                <a:solidFill>
                  <a:schemeClr val="accent2"/>
                </a:solidFill>
              </a:rPr>
              <a:t> </a:t>
            </a:r>
          </a:p>
          <a:p>
            <a:pPr marL="0" indent="0">
              <a:buNone/>
            </a:pPr>
            <a:r>
              <a:rPr lang="fi-FI" sz="3000" dirty="0" smtClean="0">
                <a:solidFill>
                  <a:schemeClr val="accent2"/>
                </a:solidFill>
              </a:rPr>
              <a:t>-&gt;</a:t>
            </a:r>
            <a:r>
              <a:rPr lang="fi-FI" sz="4200" dirty="0">
                <a:solidFill>
                  <a:schemeClr val="accent2"/>
                </a:solidFill>
                <a:latin typeface="Forte" panose="03060902040502070203" pitchFamily="66" charset="0"/>
              </a:rPr>
              <a:t>r</a:t>
            </a:r>
            <a:r>
              <a:rPr lang="fi-FI" sz="4200" dirty="0" smtClean="0">
                <a:solidFill>
                  <a:schemeClr val="accent2"/>
                </a:solidFill>
                <a:latin typeface="Forte" panose="03060902040502070203" pitchFamily="66" charset="0"/>
              </a:rPr>
              <a:t>iittää</a:t>
            </a:r>
            <a:r>
              <a:rPr lang="fi-FI" sz="4200" dirty="0">
                <a:solidFill>
                  <a:schemeClr val="accent2"/>
                </a:solidFill>
                <a:latin typeface="Forte" panose="03060902040502070203" pitchFamily="66" charset="0"/>
              </a:rPr>
              <a:t>, että on hyvä idea ja haluaa tehdä omaa </a:t>
            </a:r>
            <a:r>
              <a:rPr lang="fi-FI" sz="4200" dirty="0" smtClean="0">
                <a:solidFill>
                  <a:schemeClr val="accent2"/>
                </a:solidFill>
                <a:latin typeface="Forte" panose="03060902040502070203" pitchFamily="66" charset="0"/>
              </a:rPr>
              <a:t>juttuaan!</a:t>
            </a:r>
            <a:endParaRPr lang="fi-FI" sz="1200" dirty="0" smtClean="0">
              <a:solidFill>
                <a:schemeClr val="accent2"/>
              </a:solidFill>
            </a:endParaRPr>
          </a:p>
          <a:p>
            <a:pPr marL="0" indent="0">
              <a:buNone/>
            </a:pPr>
            <a:endParaRPr lang="fi-FI" sz="1200" dirty="0">
              <a:solidFill>
                <a:schemeClr val="accent2"/>
              </a:solidFill>
              <a:latin typeface="+mj-lt"/>
            </a:endParaRPr>
          </a:p>
          <a:p>
            <a:pPr marL="0" indent="0">
              <a:buNone/>
            </a:pPr>
            <a:r>
              <a:rPr lang="fi-FI" sz="1200" dirty="0">
                <a:solidFill>
                  <a:schemeClr val="accent2"/>
                </a:solidFill>
                <a:latin typeface="+mj-lt"/>
              </a:rPr>
              <a:t>Lähde: http://www.nettinappi.fi/tietoalue/yrittajyys/mita-yrittajyys-on/</a:t>
            </a:r>
            <a:endParaRPr lang="fi-FI" sz="1500" dirty="0">
              <a:solidFill>
                <a:schemeClr val="accent2"/>
              </a:solidFill>
              <a:latin typeface="+mj-lt"/>
            </a:endParaRPr>
          </a:p>
          <a:p>
            <a:endParaRPr lang="fi-FI" dirty="0"/>
          </a:p>
        </p:txBody>
      </p:sp>
    </p:spTree>
    <p:extLst>
      <p:ext uri="{BB962C8B-B14F-4D97-AF65-F5344CB8AC3E}">
        <p14:creationId xmlns:p14="http://schemas.microsoft.com/office/powerpoint/2010/main" val="352258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Totta vai tarua yrittäjyydestä:</a:t>
            </a:r>
            <a:r>
              <a:rPr lang="fi-FI" sz="1400" dirty="0" smtClean="0"/>
              <a:t/>
            </a:r>
            <a:br>
              <a:rPr lang="fi-FI" sz="1400" dirty="0" smtClean="0"/>
            </a:br>
            <a:r>
              <a:rPr lang="fi-FI" sz="1400" dirty="0" smtClean="0"/>
              <a:t/>
            </a:r>
            <a:br>
              <a:rPr lang="fi-FI" sz="1400" dirty="0" smtClean="0"/>
            </a:br>
            <a:r>
              <a:rPr lang="fi-FI" sz="1400" dirty="0" smtClean="0"/>
              <a:t>-kooste Nettinappi.fi yrittäjyyssivustosta</a:t>
            </a:r>
            <a:endParaRPr lang="fi-FI" dirty="0"/>
          </a:p>
        </p:txBody>
      </p:sp>
      <p:sp>
        <p:nvSpPr>
          <p:cNvPr id="3" name="Sisällön paikkamerkki 2"/>
          <p:cNvSpPr>
            <a:spLocks noGrp="1"/>
          </p:cNvSpPr>
          <p:nvPr>
            <p:ph idx="1"/>
          </p:nvPr>
        </p:nvSpPr>
        <p:spPr/>
        <p:txBody>
          <a:bodyPr/>
          <a:lstStyle/>
          <a:p>
            <a:r>
              <a:rPr lang="fi-FI"/>
              <a:t>http://www.nettinappi.fi/tietoalue/yrittajyys/totta-vai-tarua/</a:t>
            </a:r>
            <a:endParaRPr lang="fi-FI" dirty="0"/>
          </a:p>
        </p:txBody>
      </p:sp>
    </p:spTree>
    <p:extLst>
      <p:ext uri="{BB962C8B-B14F-4D97-AF65-F5344CB8AC3E}">
        <p14:creationId xmlns:p14="http://schemas.microsoft.com/office/powerpoint/2010/main" val="100815981"/>
      </p:ext>
    </p:extLst>
  </p:cSld>
  <p:clrMapOvr>
    <a:masterClrMapping/>
  </p:clrMapOvr>
</p:sld>
</file>

<file path=ppt/theme/theme1.xml><?xml version="1.0" encoding="utf-8"?>
<a:theme xmlns:a="http://schemas.openxmlformats.org/drawingml/2006/main" name="Pin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105</TotalTime>
  <Words>286</Words>
  <Application>Microsoft Office PowerPoint</Application>
  <PresentationFormat>Laajakuva</PresentationFormat>
  <Paragraphs>63</Paragraphs>
  <Slides>9</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9</vt:i4>
      </vt:variant>
    </vt:vector>
  </HeadingPairs>
  <TitlesOfParts>
    <vt:vector size="14" baseType="lpstr">
      <vt:lpstr>Arial</vt:lpstr>
      <vt:lpstr>Forte</vt:lpstr>
      <vt:lpstr>Trebuchet MS</vt:lpstr>
      <vt:lpstr>Wingdings 3</vt:lpstr>
      <vt:lpstr>Pinta</vt:lpstr>
      <vt:lpstr>MINUSTAKO YRITTÄJÄ?</vt:lpstr>
      <vt:lpstr>Mihin niitä yrityksiä ja yrittäjiä tarvitaan?  - yrityksillä ja yrittäjyydellä on suuri merkitys meille kaikille, niin yhteiskunnan kuin yksittäisen kuluttajankin kannalta            lähde: http://liike.epedu.fi/liikeala/verkko_opetus/tuotteen_monet_kasvot/merkitys.gif</vt:lpstr>
      <vt:lpstr>PowerPoint-esitys</vt:lpstr>
      <vt:lpstr>PowerPoint-esitys</vt:lpstr>
      <vt:lpstr>PowerPoint-esitys</vt:lpstr>
      <vt:lpstr>Mitä yrittäjyys on?</vt:lpstr>
      <vt:lpstr>Mitä yrittäjyys on?</vt:lpstr>
      <vt:lpstr>Mitä yrittäjyys on?</vt:lpstr>
      <vt:lpstr>Totta vai tarua yrittäjyydestä:  -kooste Nettinappi.fi yrittäjyyssivustosta</vt:lpstr>
    </vt:vector>
  </TitlesOfParts>
  <Company>Savon koulutuskuntayhtymä</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MINUSTAKO YRITTÄJÄ?</dc:title>
  <dc:creator>Koistinen Tiina</dc:creator>
  <cp:lastModifiedBy>Koistinen Tiina</cp:lastModifiedBy>
  <cp:revision>12</cp:revision>
  <dcterms:created xsi:type="dcterms:W3CDTF">2016-01-23T07:55:44Z</dcterms:created>
  <dcterms:modified xsi:type="dcterms:W3CDTF">2016-01-23T09:41:02Z</dcterms:modified>
</cp:coreProperties>
</file>