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4"/>
    <p:sldMasterId id="2147483761" r:id="rId5"/>
  </p:sldMasterIdLst>
  <p:sldIdLst>
    <p:sldId id="257" r:id="rId6"/>
    <p:sldId id="258" r:id="rId7"/>
    <p:sldId id="259" r:id="rId8"/>
    <p:sldId id="260" r:id="rId9"/>
    <p:sldId id="261" r:id="rId10"/>
    <p:sldId id="262" r:id="rId11"/>
    <p:sldId id="263" r:id="rId12"/>
    <p:sldId id="264" r:id="rId13"/>
    <p:sldId id="267" r:id="rId14"/>
    <p:sldId id="265" r:id="rId15"/>
    <p:sldId id="266" r:id="rId1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0"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i-FI" smtClean="0"/>
              <a:t>Muokkaa perustyyl. napsautt.</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1649566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2834861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23971482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fi-FI" smtClean="0"/>
              <a:t>Muokkaa perustyyl. napsautt.</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374826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11295739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i-FI" smtClean="0"/>
              <a:t>Muokkaa perustyyl. napsautt.</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4016317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1D46274B-1DF5-481D-96A0-95CC58C1E90D}" type="datetimeFigureOut">
              <a:rPr lang="fi-FI" smtClean="0"/>
              <a:t>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33781338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845127" y="2507550"/>
            <a:ext cx="5156200" cy="3680525"/>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172200" y="2507550"/>
            <a:ext cx="5181601" cy="3680525"/>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fld id="{1D46274B-1DF5-481D-96A0-95CC58C1E90D}" type="datetimeFigureOut">
              <a:rPr lang="fi-FI" smtClean="0"/>
              <a:t>1.2.2022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13F89201-B5F5-4FBD-9FA6-0B6673D8246B}" type="slidenum">
              <a:rPr lang="fi-FI" smtClean="0"/>
              <a:t>‹#›</a:t>
            </a:fld>
            <a:endParaRPr lang="fi-FI"/>
          </a:p>
        </p:txBody>
      </p:sp>
      <p:sp>
        <p:nvSpPr>
          <p:cNvPr id="10" name="Title 9"/>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7296438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Vain otsikk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46274B-1DF5-481D-96A0-95CC58C1E90D}" type="datetimeFigureOut">
              <a:rPr lang="fi-FI" smtClean="0"/>
              <a:t>1.2.2022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13F89201-B5F5-4FBD-9FA6-0B6673D8246B}" type="slidenum">
              <a:rPr lang="fi-FI" smtClean="0"/>
              <a:t>‹#›</a:t>
            </a:fld>
            <a:endParaRPr lang="fi-FI"/>
          </a:p>
        </p:txBody>
      </p:sp>
      <p:sp>
        <p:nvSpPr>
          <p:cNvPr id="6" name="Title 5"/>
          <p:cNvSpPr>
            <a:spLocks noGrp="1"/>
          </p:cNvSpPr>
          <p:nvPr>
            <p:ph type="title"/>
          </p:nvPr>
        </p:nvSpPr>
        <p:spPr/>
        <p:txBody>
          <a:bodyPr/>
          <a:lstStyle/>
          <a:p>
            <a:r>
              <a:rPr lang="fi-FI" smtClean="0"/>
              <a:t>Muokkaa perustyyl. napsautt.</a:t>
            </a:r>
            <a:endParaRPr lang="en-US"/>
          </a:p>
        </p:txBody>
      </p:sp>
    </p:spTree>
    <p:extLst>
      <p:ext uri="{BB962C8B-B14F-4D97-AF65-F5344CB8AC3E}">
        <p14:creationId xmlns:p14="http://schemas.microsoft.com/office/powerpoint/2010/main" val="5149906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6274B-1DF5-481D-96A0-95CC58C1E90D}" type="datetimeFigureOut">
              <a:rPr lang="fi-FI" smtClean="0"/>
              <a:t>1.2.2022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1183782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i-FI" smtClean="0"/>
              <a:t>Muokkaa perustyyl. napsautt.</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D46274B-1DF5-481D-96A0-95CC58C1E90D}" type="datetimeFigureOut">
              <a:rPr lang="fi-FI" smtClean="0"/>
              <a:t>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12896830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33379449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i-FI" smtClean="0"/>
              <a:t>Muokkaa perustyyl. napsautt.</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D46274B-1DF5-481D-96A0-95CC58C1E90D}" type="datetimeFigureOut">
              <a:rPr lang="fi-FI" smtClean="0"/>
              <a:t>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35013977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6395202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fi-FI" smtClean="0"/>
              <a:t>Muokkaa perustyyl. napsautt.</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4027927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fi-FI" smtClean="0"/>
              <a:t>Muokkaa perustyyl. napsautt.</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1D46274B-1DF5-481D-96A0-95CC58C1E90D}" type="datetimeFigureOut">
              <a:rPr lang="fi-FI" smtClean="0"/>
              <a:t>1.2.2022</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265607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1D46274B-1DF5-481D-96A0-95CC58C1E90D}" type="datetimeFigureOut">
              <a:rPr lang="fi-FI" smtClean="0"/>
              <a:t>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4730899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Vertai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845127" y="2507550"/>
            <a:ext cx="5156200" cy="3680525"/>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172200" y="2507550"/>
            <a:ext cx="5181601" cy="3680525"/>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fld id="{1D46274B-1DF5-481D-96A0-95CC58C1E90D}" type="datetimeFigureOut">
              <a:rPr lang="fi-FI" smtClean="0"/>
              <a:t>1.2.2022</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13F89201-B5F5-4FBD-9FA6-0B6673D8246B}" type="slidenum">
              <a:rPr lang="fi-FI" smtClean="0"/>
              <a:t>‹#›</a:t>
            </a:fld>
            <a:endParaRPr lang="fi-FI"/>
          </a:p>
        </p:txBody>
      </p:sp>
      <p:sp>
        <p:nvSpPr>
          <p:cNvPr id="10" name="Title 9"/>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926025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Vain otsikko">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46274B-1DF5-481D-96A0-95CC58C1E90D}" type="datetimeFigureOut">
              <a:rPr lang="fi-FI" smtClean="0"/>
              <a:t>1.2.2022</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13F89201-B5F5-4FBD-9FA6-0B6673D8246B}" type="slidenum">
              <a:rPr lang="fi-FI" smtClean="0"/>
              <a:t>‹#›</a:t>
            </a:fld>
            <a:endParaRPr lang="fi-FI"/>
          </a:p>
        </p:txBody>
      </p:sp>
      <p:sp>
        <p:nvSpPr>
          <p:cNvPr id="6" name="Title 5"/>
          <p:cNvSpPr>
            <a:spLocks noGrp="1"/>
          </p:cNvSpPr>
          <p:nvPr>
            <p:ph type="title"/>
          </p:nvPr>
        </p:nvSpPr>
        <p:spPr/>
        <p:txBody>
          <a:bodyPr/>
          <a:lstStyle/>
          <a:p>
            <a:r>
              <a:rPr lang="fi-FI" smtClean="0"/>
              <a:t>Muokkaa perustyyl. napsautt.</a:t>
            </a:r>
            <a:endParaRPr lang="en-US"/>
          </a:p>
        </p:txBody>
      </p:sp>
    </p:spTree>
    <p:extLst>
      <p:ext uri="{BB962C8B-B14F-4D97-AF65-F5344CB8AC3E}">
        <p14:creationId xmlns:p14="http://schemas.microsoft.com/office/powerpoint/2010/main" val="3100581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6274B-1DF5-481D-96A0-95CC58C1E90D}" type="datetimeFigureOut">
              <a:rPr lang="fi-FI" smtClean="0"/>
              <a:t>1.2.2022</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16903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fi-FI" smtClean="0"/>
              <a:t>Muokkaa perustyyl. napsautt.</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D46274B-1DF5-481D-96A0-95CC58C1E90D}" type="datetimeFigureOut">
              <a:rPr lang="fi-FI" smtClean="0"/>
              <a:t>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2750682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fi-FI" smtClean="0"/>
              <a:t>Muokkaa perustyyl. napsautt.</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1D46274B-1DF5-481D-96A0-95CC58C1E90D}" type="datetimeFigureOut">
              <a:rPr lang="fi-FI" smtClean="0"/>
              <a:t>1.2.2022</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13F89201-B5F5-4FBD-9FA6-0B6673D8246B}" type="slidenum">
              <a:rPr lang="fi-FI" smtClean="0"/>
              <a:t>‹#›</a:t>
            </a:fld>
            <a:endParaRPr lang="fi-FI"/>
          </a:p>
        </p:txBody>
      </p:sp>
    </p:spTree>
    <p:extLst>
      <p:ext uri="{BB962C8B-B14F-4D97-AF65-F5344CB8AC3E}">
        <p14:creationId xmlns:p14="http://schemas.microsoft.com/office/powerpoint/2010/main" val="3200882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1D46274B-1DF5-481D-96A0-95CC58C1E90D}" type="datetimeFigureOut">
              <a:rPr lang="fi-FI" smtClean="0"/>
              <a:t>1.2.2022</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fi-FI"/>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3F89201-B5F5-4FBD-9FA6-0B6673D8246B}" type="slidenum">
              <a:rPr lang="fi-FI" smtClean="0"/>
              <a:t>‹#›</a:t>
            </a:fld>
            <a:endParaRPr lang="fi-FI"/>
          </a:p>
        </p:txBody>
      </p:sp>
    </p:spTree>
    <p:extLst>
      <p:ext uri="{BB962C8B-B14F-4D97-AF65-F5344CB8AC3E}">
        <p14:creationId xmlns:p14="http://schemas.microsoft.com/office/powerpoint/2010/main" val="4095755405"/>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fi-FI" smtClean="0"/>
              <a:t>Muokkaa perustyyl. napsautt.</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1D46274B-1DF5-481D-96A0-95CC58C1E90D}" type="datetimeFigureOut">
              <a:rPr lang="fi-FI" smtClean="0"/>
              <a:t>1.2.2022</a:t>
            </a:fld>
            <a:endParaRPr lang="fi-F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fi-FI"/>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13F89201-B5F5-4FBD-9FA6-0B6673D8246B}" type="slidenum">
              <a:rPr lang="fi-FI" smtClean="0"/>
              <a:t>‹#›</a:t>
            </a:fld>
            <a:endParaRPr lang="fi-FI"/>
          </a:p>
        </p:txBody>
      </p:sp>
    </p:spTree>
    <p:extLst>
      <p:ext uri="{BB962C8B-B14F-4D97-AF65-F5344CB8AC3E}">
        <p14:creationId xmlns:p14="http://schemas.microsoft.com/office/powerpoint/2010/main" val="1550479009"/>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a:t>Ammattietiikka</a:t>
            </a:r>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4007915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Vaitiolovelvollisuus</a:t>
            </a:r>
            <a:endParaRPr lang="fi-FI" dirty="0"/>
          </a:p>
        </p:txBody>
      </p:sp>
      <p:sp>
        <p:nvSpPr>
          <p:cNvPr id="3" name="Sisällön paikkamerkki 2"/>
          <p:cNvSpPr>
            <a:spLocks noGrp="1"/>
          </p:cNvSpPr>
          <p:nvPr>
            <p:ph idx="1"/>
          </p:nvPr>
        </p:nvSpPr>
        <p:spPr>
          <a:xfrm>
            <a:off x="1073727" y="2152073"/>
            <a:ext cx="10058400" cy="4343400"/>
          </a:xfrm>
        </p:spPr>
        <p:txBody>
          <a:bodyPr>
            <a:normAutofit fontScale="85000" lnSpcReduction="20000"/>
          </a:bodyPr>
          <a:lstStyle/>
          <a:p>
            <a:r>
              <a:rPr lang="fi-FI" dirty="0"/>
              <a:t>Vaitiolovelvollisuus koskee työntekijän työssä tietoonsa saamia ammatti- ja liikesalaisuuksia, joita työntekijä ei saa käyttää hyödykseen työsuhteensa aikana. </a:t>
            </a:r>
          </a:p>
          <a:p>
            <a:r>
              <a:rPr lang="fi-FI" dirty="0"/>
              <a:t>Liikesalaisuudella tarkoitetaan asiaa, jonka salassa pitämisellä on merkitystä sen yrityksen elinkeinotoiminnalle, jonka hallussa liikesalaisuus on. Salassapitovelvollisuus koskee myös työsuhteen jälkeistä aikaa, jos työntekijä on saanut salaisuudet tietoonsa jotakin laitonta reittiä.</a:t>
            </a:r>
          </a:p>
          <a:p>
            <a:r>
              <a:rPr lang="fi-FI" dirty="0"/>
              <a:t>Salassapitovelvollisuus estää työntekijää itseään käyttämästä ammatti- tai liikesalaisuuksia hyödykseen, mutta työntekijä ei saa myöskään ilmaista tietoaan muille. Työntekijä ei siten voi kertoa esimerkiksi toisen yrityksen työntekijälle työmenetelmiä tai ohjelmistoja, jotka on katsottava salassa pidettäviksi. Salassapitovelvollisuus koskee pääsääntöisesti vain työsuhteen aikaa, koska työntekijällä on katsottava olevan oikeus käyttää hyväkseen työssään saamia taitoja ja kokemuksia.</a:t>
            </a:r>
          </a:p>
          <a:p>
            <a:endParaRPr lang="fi-FI" dirty="0"/>
          </a:p>
        </p:txBody>
      </p:sp>
    </p:spTree>
    <p:extLst>
      <p:ext uri="{BB962C8B-B14F-4D97-AF65-F5344CB8AC3E}">
        <p14:creationId xmlns:p14="http://schemas.microsoft.com/office/powerpoint/2010/main" val="42104100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Vaitiolovelvollisuus</a:t>
            </a:r>
            <a:endParaRPr lang="fi-FI" dirty="0"/>
          </a:p>
        </p:txBody>
      </p:sp>
      <p:sp>
        <p:nvSpPr>
          <p:cNvPr id="3" name="Sisällön paikkamerkki 2"/>
          <p:cNvSpPr>
            <a:spLocks noGrp="1"/>
          </p:cNvSpPr>
          <p:nvPr>
            <p:ph idx="1"/>
          </p:nvPr>
        </p:nvSpPr>
        <p:spPr>
          <a:xfrm>
            <a:off x="845127" y="2189018"/>
            <a:ext cx="10515600" cy="4351337"/>
          </a:xfrm>
        </p:spPr>
        <p:txBody>
          <a:bodyPr/>
          <a:lstStyle/>
          <a:p>
            <a:r>
              <a:rPr lang="fi-FI" dirty="0"/>
              <a:t>Suomen lain mukaan työntekijä ei saa työsuhteen aikana hyödyntää tai ilmaista muille työnantajan ammatti- ja liikesalaisuuksia. Silloin kun työntekijä on saanut mainitut salaisuudet oikeudettomasti, niin kielto on voimassa myös työsuhteen päättymisen jälkeen</a:t>
            </a:r>
          </a:p>
          <a:p>
            <a:r>
              <a:rPr lang="fi-FI" dirty="0"/>
              <a:t>Työnantajalle syntyneen vahingon korvaamisesta on vastuussa salaisuuden ilmaisseen työntekijän ohella myös se, jolle työntekijä on tiedot kertonut. Viimeksi mainitun on kuitenkin täytynyt tietää tai hänen olisi pitänyt tietää työntekijän menetelleen oikeudettomasti</a:t>
            </a:r>
          </a:p>
        </p:txBody>
      </p:sp>
    </p:spTree>
    <p:extLst>
      <p:ext uri="{BB962C8B-B14F-4D97-AF65-F5344CB8AC3E}">
        <p14:creationId xmlns:p14="http://schemas.microsoft.com/office/powerpoint/2010/main" val="3544268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452829" y="511136"/>
            <a:ext cx="10058400" cy="1317664"/>
          </a:xfrm>
        </p:spPr>
        <p:txBody>
          <a:bodyPr/>
          <a:lstStyle/>
          <a:p>
            <a:r>
              <a:rPr lang="fi-FI" dirty="0"/>
              <a:t>Etiikka</a:t>
            </a:r>
          </a:p>
        </p:txBody>
      </p:sp>
      <p:sp>
        <p:nvSpPr>
          <p:cNvPr id="3" name="Sisällön paikkamerkki 2"/>
          <p:cNvSpPr>
            <a:spLocks noGrp="1"/>
          </p:cNvSpPr>
          <p:nvPr>
            <p:ph idx="1"/>
          </p:nvPr>
        </p:nvSpPr>
        <p:spPr>
          <a:xfrm>
            <a:off x="1205345" y="2253672"/>
            <a:ext cx="10515600" cy="4351337"/>
          </a:xfrm>
        </p:spPr>
        <p:txBody>
          <a:bodyPr>
            <a:normAutofit fontScale="92500" lnSpcReduction="20000"/>
          </a:bodyPr>
          <a:lstStyle/>
          <a:p>
            <a:r>
              <a:rPr lang="fi-FI" dirty="0"/>
              <a:t>Etiikka kuvaa ja perustelee </a:t>
            </a:r>
            <a:r>
              <a:rPr lang="fi-FI" b="1" dirty="0"/>
              <a:t>hyviä ja oikeita tapoja</a:t>
            </a:r>
            <a:r>
              <a:rPr lang="fi-FI" dirty="0"/>
              <a:t> elää ja toimia maailmassa, jonka ihminen jakaa muiden kanssa. </a:t>
            </a:r>
          </a:p>
          <a:p>
            <a:r>
              <a:rPr lang="fi-FI" dirty="0"/>
              <a:t>Etiikka koostuu </a:t>
            </a:r>
            <a:r>
              <a:rPr lang="fi-FI" b="1" dirty="0"/>
              <a:t>arvoista, ihanteista ja periaatteista</a:t>
            </a:r>
            <a:r>
              <a:rPr lang="fi-FI" dirty="0"/>
              <a:t>, jotka koskevat </a:t>
            </a:r>
            <a:r>
              <a:rPr lang="fi-FI" b="1" dirty="0"/>
              <a:t>hyvää ja pahaa, oikeaa ja väärää</a:t>
            </a:r>
            <a:r>
              <a:rPr lang="fi-FI" dirty="0"/>
              <a:t>. </a:t>
            </a:r>
          </a:p>
          <a:p>
            <a:r>
              <a:rPr lang="fi-FI" dirty="0"/>
              <a:t>Etiikan tehtävänä on auttaa ihmisiä tekemään valintoja, ohjaamaan ja arvioimaan omaa ja toisten toimintaa sekä tutkimaan toimintansa perusteita. </a:t>
            </a:r>
          </a:p>
          <a:p>
            <a:r>
              <a:rPr lang="fi-FI" dirty="0"/>
              <a:t>Etiikka ei anna valmiita ratkaisuja, mutta se tarjoaa ajattelun ja pohtimisen välineitä. </a:t>
            </a:r>
          </a:p>
          <a:p>
            <a:r>
              <a:rPr lang="fi-FI" dirty="0"/>
              <a:t>Monet käsitykset hyvästä ja pahasta, oikeasta ja väärästä ovat yleismaailmallisia, mutta niiden painotukset ja tulkinnat vaihtelevat kulttuurista toiseen ja poliittisten tilanteiden mukaan”.</a:t>
            </a:r>
            <a:br>
              <a:rPr lang="fi-FI" dirty="0"/>
            </a:br>
            <a:endParaRPr lang="fi-FI" dirty="0"/>
          </a:p>
        </p:txBody>
      </p:sp>
    </p:spTree>
    <p:extLst>
      <p:ext uri="{BB962C8B-B14F-4D97-AF65-F5344CB8AC3E}">
        <p14:creationId xmlns:p14="http://schemas.microsoft.com/office/powerpoint/2010/main" val="39210222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Ammattietiikka</a:t>
            </a:r>
            <a:endParaRPr lang="fi-FI" dirty="0"/>
          </a:p>
        </p:txBody>
      </p:sp>
      <p:sp>
        <p:nvSpPr>
          <p:cNvPr id="3" name="Sisällön paikkamerkki 2"/>
          <p:cNvSpPr>
            <a:spLocks noGrp="1"/>
          </p:cNvSpPr>
          <p:nvPr>
            <p:ph idx="1"/>
          </p:nvPr>
        </p:nvSpPr>
        <p:spPr>
          <a:xfrm>
            <a:off x="1171448" y="2409889"/>
            <a:ext cx="10058400" cy="4224130"/>
          </a:xfrm>
        </p:spPr>
        <p:txBody>
          <a:bodyPr/>
          <a:lstStyle/>
          <a:p>
            <a:r>
              <a:rPr lang="fi-FI" sz="2400" dirty="0"/>
              <a:t>Ammattietiikka tarkoittaa ammattialan yhtenäistä näkemystä siitä, millainen ammatillinen toiminta on hyväksyttävä ja oikeaa; millainen paheksuttavaa ja väärää</a:t>
            </a:r>
          </a:p>
          <a:p>
            <a:r>
              <a:rPr lang="fi-FI" sz="2400" dirty="0"/>
              <a:t>Ammattietiikka suojelee ammatin harjoittajaa ja hänen asiakkaitaan.</a:t>
            </a:r>
          </a:p>
          <a:p>
            <a:r>
              <a:rPr lang="fi-FI" sz="2400" dirty="0"/>
              <a:t>Ammattietiikka on muutakin kuin rikkomusten välttämistä. Kyse on tavasta, jolla käyttäydymme toisiamme ja ympäröivää maailmaa kohtaan.</a:t>
            </a:r>
          </a:p>
          <a:p>
            <a:r>
              <a:rPr lang="fi-FI" sz="2400" dirty="0"/>
              <a:t>Monilla ammateilla on kuitenkin kirjattu omat eettiset periaatteensa. Esim. lääkäreillä lääkärinvala.</a:t>
            </a:r>
          </a:p>
          <a:p>
            <a:endParaRPr lang="fi-FI" sz="2400" dirty="0"/>
          </a:p>
          <a:p>
            <a:endParaRPr lang="fi-FI" dirty="0"/>
          </a:p>
          <a:p>
            <a:pPr marL="0" indent="0">
              <a:buNone/>
            </a:pPr>
            <a:endParaRPr lang="fi-FI" dirty="0"/>
          </a:p>
        </p:txBody>
      </p:sp>
    </p:spTree>
    <p:extLst>
      <p:ext uri="{BB962C8B-B14F-4D97-AF65-F5344CB8AC3E}">
        <p14:creationId xmlns:p14="http://schemas.microsoft.com/office/powerpoint/2010/main" val="2847569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Ammattietiikka</a:t>
            </a:r>
            <a:endParaRPr lang="fi-FI" dirty="0"/>
          </a:p>
        </p:txBody>
      </p:sp>
      <p:sp>
        <p:nvSpPr>
          <p:cNvPr id="3" name="Sisällön paikkamerkki 2"/>
          <p:cNvSpPr>
            <a:spLocks noGrp="1"/>
          </p:cNvSpPr>
          <p:nvPr>
            <p:ph idx="1"/>
          </p:nvPr>
        </p:nvSpPr>
        <p:spPr>
          <a:xfrm>
            <a:off x="1390073" y="2355272"/>
            <a:ext cx="10515600" cy="4351337"/>
          </a:xfrm>
        </p:spPr>
        <p:txBody>
          <a:bodyPr/>
          <a:lstStyle/>
          <a:p>
            <a:r>
              <a:rPr lang="fi-FI" altLang="fi-FI" dirty="0"/>
              <a:t>Millainen toiminta on </a:t>
            </a:r>
            <a:r>
              <a:rPr lang="fi-FI" altLang="fi-FI" dirty="0" err="1"/>
              <a:t>tietyn</a:t>
            </a:r>
            <a:r>
              <a:rPr lang="fi-FI" altLang="fi-FI" dirty="0"/>
              <a:t> ammatin näkökulmasta eettisesti hyväksyttävää ja suositeltavaa?</a:t>
            </a:r>
          </a:p>
          <a:p>
            <a:r>
              <a:rPr lang="fi-FI" altLang="fi-FI" dirty="0"/>
              <a:t>Ammatti tuo mukanaan valtaa ja vastuuta, jota muutoin ei olisi</a:t>
            </a:r>
          </a:p>
          <a:p>
            <a:r>
              <a:rPr lang="fi-FI" altLang="fi-FI" dirty="0"/>
              <a:t>Yksi työn tekemisen resurssi</a:t>
            </a:r>
          </a:p>
          <a:p>
            <a:r>
              <a:rPr lang="fi-FI" altLang="fi-FI" dirty="0"/>
              <a:t>Ammattitaidon ylläpitäminen osa etiikkaa</a:t>
            </a:r>
          </a:p>
          <a:p>
            <a:r>
              <a:rPr lang="fi-FI" altLang="fi-FI" dirty="0"/>
              <a:t>Sisältää suosituksia toiminnalle</a:t>
            </a:r>
          </a:p>
          <a:p>
            <a:r>
              <a:rPr lang="fi-FI" altLang="fi-FI" dirty="0"/>
              <a:t>Suojaa ammatinharjoittajaa</a:t>
            </a:r>
          </a:p>
          <a:p>
            <a:endParaRPr lang="fi-FI" dirty="0"/>
          </a:p>
        </p:txBody>
      </p:sp>
    </p:spTree>
    <p:extLst>
      <p:ext uri="{BB962C8B-B14F-4D97-AF65-F5344CB8AC3E}">
        <p14:creationId xmlns:p14="http://schemas.microsoft.com/office/powerpoint/2010/main" val="1570663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Ammattietiikka</a:t>
            </a:r>
            <a:endParaRPr lang="fi-FI" dirty="0"/>
          </a:p>
        </p:txBody>
      </p:sp>
      <p:sp>
        <p:nvSpPr>
          <p:cNvPr id="3" name="Sisällön paikkamerkki 2"/>
          <p:cNvSpPr>
            <a:spLocks noGrp="1"/>
          </p:cNvSpPr>
          <p:nvPr>
            <p:ph idx="1"/>
          </p:nvPr>
        </p:nvSpPr>
        <p:spPr/>
        <p:txBody>
          <a:bodyPr>
            <a:normAutofit fontScale="92500"/>
          </a:bodyPr>
          <a:lstStyle/>
          <a:p>
            <a:pPr>
              <a:buNone/>
            </a:pPr>
            <a:endParaRPr lang="fi-FI" altLang="fi-FI" dirty="0"/>
          </a:p>
          <a:p>
            <a:pPr>
              <a:buNone/>
            </a:pPr>
            <a:endParaRPr lang="fi-FI" altLang="fi-FI" dirty="0"/>
          </a:p>
          <a:p>
            <a:pPr>
              <a:buNone/>
            </a:pPr>
            <a:r>
              <a:rPr lang="fi-FI" altLang="fi-FI" dirty="0"/>
              <a:t>Kuinka toimia </a:t>
            </a:r>
            <a:r>
              <a:rPr lang="fi-FI" altLang="fi-FI" dirty="0" smtClean="0"/>
              <a:t>siten, </a:t>
            </a:r>
            <a:r>
              <a:rPr lang="fi-FI" altLang="fi-FI" dirty="0"/>
              <a:t>että arvot toteutuvat ja taloudellinen etu turvataan? </a:t>
            </a:r>
          </a:p>
          <a:p>
            <a:pPr>
              <a:buNone/>
            </a:pPr>
            <a:endParaRPr lang="fi-FI" altLang="fi-FI" dirty="0"/>
          </a:p>
          <a:p>
            <a:pPr>
              <a:buNone/>
            </a:pPr>
            <a:endParaRPr lang="fi-FI" altLang="fi-FI" dirty="0"/>
          </a:p>
          <a:p>
            <a:pPr>
              <a:buNone/>
            </a:pPr>
            <a:r>
              <a:rPr lang="fi-FI" altLang="fi-FI" dirty="0"/>
              <a:t>Esimerkki:</a:t>
            </a:r>
          </a:p>
          <a:p>
            <a:pPr>
              <a:buFontTx/>
              <a:buChar char="-"/>
            </a:pPr>
            <a:r>
              <a:rPr lang="fi-FI" altLang="fi-FI" dirty="0" smtClean="0"/>
              <a:t>Kieltäydyn </a:t>
            </a:r>
            <a:r>
              <a:rPr lang="fi-FI" altLang="fi-FI" dirty="0"/>
              <a:t>palvelemasta asiakasta, koska hänellä ei ole rahaa.</a:t>
            </a:r>
          </a:p>
          <a:p>
            <a:pPr>
              <a:buFontTx/>
              <a:buChar char="-"/>
            </a:pPr>
            <a:r>
              <a:rPr lang="fi-FI" altLang="fi-FI" dirty="0"/>
              <a:t>Palvelen rahatonta asiakasta, koska hänellä on vaatimusoikeus palveluihin.</a:t>
            </a:r>
          </a:p>
          <a:p>
            <a:endParaRPr lang="fi-FI" dirty="0"/>
          </a:p>
        </p:txBody>
      </p:sp>
    </p:spTree>
    <p:extLst>
      <p:ext uri="{BB962C8B-B14F-4D97-AF65-F5344CB8AC3E}">
        <p14:creationId xmlns:p14="http://schemas.microsoft.com/office/powerpoint/2010/main" val="2431398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Ammattietiikka</a:t>
            </a:r>
            <a:endParaRPr lang="fi-FI" dirty="0"/>
          </a:p>
        </p:txBody>
      </p:sp>
      <p:sp>
        <p:nvSpPr>
          <p:cNvPr id="3" name="Sisällön paikkamerkki 2"/>
          <p:cNvSpPr>
            <a:spLocks noGrp="1"/>
          </p:cNvSpPr>
          <p:nvPr>
            <p:ph sz="half" idx="1"/>
          </p:nvPr>
        </p:nvSpPr>
        <p:spPr/>
        <p:txBody>
          <a:bodyPr>
            <a:normAutofit fontScale="92500" lnSpcReduction="20000"/>
          </a:bodyPr>
          <a:lstStyle/>
          <a:p>
            <a:r>
              <a:rPr lang="fi-FI" dirty="0"/>
              <a:t>VAITIOLOVELVOLLISUUS</a:t>
            </a:r>
          </a:p>
          <a:p>
            <a:r>
              <a:rPr lang="fi-FI" dirty="0"/>
              <a:t>AMMATTITAITO</a:t>
            </a:r>
          </a:p>
          <a:p>
            <a:r>
              <a:rPr lang="fi-FI" dirty="0"/>
              <a:t>MYÖNTEINEN SUHTAUTUMINEN</a:t>
            </a:r>
          </a:p>
          <a:p>
            <a:r>
              <a:rPr lang="fi-FI" dirty="0"/>
              <a:t>LUOTTAMUSTA HERÄTTÄVÄ</a:t>
            </a:r>
          </a:p>
          <a:p>
            <a:r>
              <a:rPr lang="fi-FI" dirty="0"/>
              <a:t>VASTUUNTUNTOINEN</a:t>
            </a:r>
          </a:p>
          <a:p>
            <a:r>
              <a:rPr lang="fi-FI" dirty="0"/>
              <a:t>YKSILÖN HUOMIOIMINEN</a:t>
            </a:r>
          </a:p>
          <a:p>
            <a:r>
              <a:rPr lang="fi-FI" dirty="0"/>
              <a:t>HIENOTUNTEISUUS</a:t>
            </a:r>
          </a:p>
          <a:p>
            <a:r>
              <a:rPr lang="fi-FI" dirty="0"/>
              <a:t>MYÖTÄELÄMINEN</a:t>
            </a:r>
          </a:p>
          <a:p>
            <a:r>
              <a:rPr lang="fi-FI" dirty="0"/>
              <a:t>SOPEUTUU TYÖYHTEISÖÖN</a:t>
            </a:r>
          </a:p>
        </p:txBody>
      </p:sp>
      <p:sp>
        <p:nvSpPr>
          <p:cNvPr id="4" name="Sisällön paikkamerkki 3"/>
          <p:cNvSpPr>
            <a:spLocks noGrp="1"/>
          </p:cNvSpPr>
          <p:nvPr>
            <p:ph sz="half" idx="2"/>
          </p:nvPr>
        </p:nvSpPr>
        <p:spPr/>
        <p:txBody>
          <a:bodyPr>
            <a:normAutofit fontScale="92500" lnSpcReduction="20000"/>
          </a:bodyPr>
          <a:lstStyle/>
          <a:p>
            <a:r>
              <a:rPr lang="fi-FI" dirty="0"/>
              <a:t>TOISEN KUNNIOITUS</a:t>
            </a:r>
          </a:p>
          <a:p>
            <a:r>
              <a:rPr lang="fi-FI" dirty="0"/>
              <a:t>SAMANARVOINEN</a:t>
            </a:r>
          </a:p>
          <a:p>
            <a:r>
              <a:rPr lang="fi-FI" dirty="0"/>
              <a:t>REHELLISYYS</a:t>
            </a:r>
          </a:p>
          <a:p>
            <a:r>
              <a:rPr lang="fi-FI" dirty="0"/>
              <a:t>SUVAITSEVAISUUS</a:t>
            </a:r>
          </a:p>
          <a:p>
            <a:r>
              <a:rPr lang="fi-FI" dirty="0"/>
              <a:t>PAINEITTEN KESTÄMINEN</a:t>
            </a:r>
          </a:p>
          <a:p>
            <a:r>
              <a:rPr lang="fi-FI" dirty="0"/>
              <a:t>POSITIIVISUUS</a:t>
            </a:r>
          </a:p>
          <a:p>
            <a:r>
              <a:rPr lang="fi-FI" dirty="0"/>
              <a:t>VUOROVAIKUTUSTAIDOT</a:t>
            </a:r>
          </a:p>
          <a:p>
            <a:r>
              <a:rPr lang="fi-FI" dirty="0"/>
              <a:t>KAUNIS KÄYTÖS,KOHTELIAISUUS</a:t>
            </a:r>
          </a:p>
          <a:p>
            <a:r>
              <a:rPr lang="fi-FI" dirty="0"/>
              <a:t>PUKEUTUMINEN</a:t>
            </a:r>
          </a:p>
          <a:p>
            <a:r>
              <a:rPr lang="fi-FI" dirty="0"/>
              <a:t>YKSITYISYYDEN KUNNIOITUS</a:t>
            </a:r>
          </a:p>
        </p:txBody>
      </p:sp>
    </p:spTree>
    <p:extLst>
      <p:ext uri="{BB962C8B-B14F-4D97-AF65-F5344CB8AC3E}">
        <p14:creationId xmlns:p14="http://schemas.microsoft.com/office/powerpoint/2010/main" val="4213719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Ammattietiikka</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a:t>Vaikka jokaisessa työssä onkin omat eettiset periaatteensa, voidaan silti jokaisen työn eettisiin pääperiaatteisiin katsoa kuitenkin kuuluvan ihmisarvon kunnioittaminen, totuudenmukaisuus, oikeudenmukaisuus sekä vastuu ja vapaus. </a:t>
            </a:r>
          </a:p>
          <a:p>
            <a:r>
              <a:rPr lang="fi-FI" dirty="0"/>
              <a:t>Etenkin palveluammateissa ihmisarvon kunnioittaminen, eli kunnioitus iästä, uskonnosta, sukupuolesta, yhteiskunnallisesta asemasta, alkuperästä ja seksuaalisesta suuntautuneisuudesta riippumatta, on tärkeää. </a:t>
            </a:r>
          </a:p>
          <a:p>
            <a:r>
              <a:rPr lang="fi-FI" dirty="0"/>
              <a:t>Totuudellisuus on tärkeää jokaisen työssä: luottamus työntekijän ja työnantajan välillä on hyvän työsuhteen peruspilareita.</a:t>
            </a:r>
          </a:p>
          <a:p>
            <a:r>
              <a:rPr lang="fi-FI" dirty="0"/>
              <a:t> Oikeudenmukaisuus pitää muistaa niin työntekijän kuin työnantajankin kohdalla, samoin vastuut ja vapaudet. Työntekijä ei ole vain työnantajan käskytettävä, työntekijä omaa myös omat oikeutensa.</a:t>
            </a:r>
          </a:p>
        </p:txBody>
      </p:sp>
    </p:spTree>
    <p:extLst>
      <p:ext uri="{BB962C8B-B14F-4D97-AF65-F5344CB8AC3E}">
        <p14:creationId xmlns:p14="http://schemas.microsoft.com/office/powerpoint/2010/main" val="27885493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676400" y="864523"/>
            <a:ext cx="10515600" cy="1325562"/>
          </a:xfrm>
        </p:spPr>
        <p:txBody>
          <a:bodyPr/>
          <a:lstStyle/>
          <a:p>
            <a:r>
              <a:rPr lang="fi-FI" dirty="0" smtClean="0"/>
              <a:t>		Ammattietiikka</a:t>
            </a:r>
            <a:endParaRPr lang="fi-FI" dirty="0"/>
          </a:p>
        </p:txBody>
      </p:sp>
      <p:sp>
        <p:nvSpPr>
          <p:cNvPr id="3" name="Sisällön paikkamerkki 2"/>
          <p:cNvSpPr>
            <a:spLocks noGrp="1"/>
          </p:cNvSpPr>
          <p:nvPr>
            <p:ph idx="1"/>
          </p:nvPr>
        </p:nvSpPr>
        <p:spPr>
          <a:xfrm>
            <a:off x="1011382" y="2844800"/>
            <a:ext cx="10515600" cy="4351337"/>
          </a:xfrm>
        </p:spPr>
        <p:txBody>
          <a:bodyPr/>
          <a:lstStyle/>
          <a:p>
            <a:r>
              <a:rPr lang="fi-FI" sz="2400" i="1" dirty="0"/>
              <a:t>Asiakaspalvelijan ja myyjän oikeudet ja velvollisuudet </a:t>
            </a:r>
            <a:r>
              <a:rPr lang="fi-FI" sz="2400" dirty="0"/>
              <a:t>ovat eettisten valintojen lähtökohtana ja osa eettistä koodistoa. </a:t>
            </a:r>
          </a:p>
          <a:p>
            <a:r>
              <a:rPr lang="fi-FI" sz="2400" dirty="0"/>
              <a:t>Asiakkaalle on annettava riittävät ja totuudelliset tiedot tuotteesta, sen sisällöstä, käytöstä, seurauksista ja saatavasta palvelusta sekä hinnoittelusta, esim. länsimaissa se on toteutunut hyvin pakkausmerkintöjen osalta </a:t>
            </a:r>
          </a:p>
          <a:p>
            <a:endParaRPr lang="fi-FI" dirty="0"/>
          </a:p>
        </p:txBody>
      </p:sp>
    </p:spTree>
    <p:extLst>
      <p:ext uri="{BB962C8B-B14F-4D97-AF65-F5344CB8AC3E}">
        <p14:creationId xmlns:p14="http://schemas.microsoft.com/office/powerpoint/2010/main" val="2444371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endParaRPr lang="fi-FI" dirty="0"/>
          </a:p>
        </p:txBody>
      </p:sp>
      <p:pic>
        <p:nvPicPr>
          <p:cNvPr id="1026" name="Picture 2" descr="nelikenttä myyjätyypi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4698" y="805710"/>
            <a:ext cx="5616575" cy="5551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557596"/>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6875DA71825A9E4698BDC34A3D910E9D" ma:contentTypeVersion="11" ma:contentTypeDescription="Luo uusi asiakirja." ma:contentTypeScope="" ma:versionID="2b1f2887179d5c12bfb48bdee5e0fbb9">
  <xsd:schema xmlns:xsd="http://www.w3.org/2001/XMLSchema" xmlns:xs="http://www.w3.org/2001/XMLSchema" xmlns:p="http://schemas.microsoft.com/office/2006/metadata/properties" xmlns:ns3="32e11f35-fb05-4c90-b9f1-c78a58a1e417" xmlns:ns4="5d6b0415-9d9e-41c0-9e08-970b7e9f424d" targetNamespace="http://schemas.microsoft.com/office/2006/metadata/properties" ma:root="true" ma:fieldsID="a10f1a8a976f9f35519dc87212575677" ns3:_="" ns4:_="">
    <xsd:import namespace="32e11f35-fb05-4c90-b9f1-c78a58a1e417"/>
    <xsd:import namespace="5d6b0415-9d9e-41c0-9e08-970b7e9f424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DateTaken" minOccurs="0"/>
                <xsd:element ref="ns4:MediaServiceLocation"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e11f35-fb05-4c90-b9f1-c78a58a1e417" elementFormDefault="qualified">
    <xsd:import namespace="http://schemas.microsoft.com/office/2006/documentManagement/types"/>
    <xsd:import namespace="http://schemas.microsoft.com/office/infopath/2007/PartnerControls"/>
    <xsd:element name="SharedWithUsers" ma:index="8" nillable="true" ma:displayName="Jaettu"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Jakamisen tiedot" ma:description="" ma:internalName="SharedWithDetails" ma:readOnly="true">
      <xsd:simpleType>
        <xsd:restriction base="dms:Note">
          <xsd:maxLength value="255"/>
        </xsd:restriction>
      </xsd:simpleType>
    </xsd:element>
    <xsd:element name="SharingHintHash" ma:index="10" nillable="true" ma:displayName="Jakamisvihjeen hajautus"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6b0415-9d9e-41c0-9e08-970b7e9f424d"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62AAC50-2E04-4C4F-8168-A71CCABF50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e11f35-fb05-4c90-b9f1-c78a58a1e417"/>
    <ds:schemaRef ds:uri="5d6b0415-9d9e-41c0-9e08-970b7e9f42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6271E5E-F089-46E9-8BED-EF7E3EA17E8C}">
  <ds:schemaRefs>
    <ds:schemaRef ds:uri="http://schemas.microsoft.com/sharepoint/v3/contenttype/forms"/>
  </ds:schemaRefs>
</ds:datastoreItem>
</file>

<file path=customXml/itemProps3.xml><?xml version="1.0" encoding="utf-8"?>
<ds:datastoreItem xmlns:ds="http://schemas.openxmlformats.org/officeDocument/2006/customXml" ds:itemID="{65309235-1C2A-413C-8AE6-939A49571B38}">
  <ds:schemaRefs>
    <ds:schemaRef ds:uri="http://purl.org/dc/elements/1.1/"/>
    <ds:schemaRef ds:uri="http://schemas.microsoft.com/office/2006/metadata/properties"/>
    <ds:schemaRef ds:uri="32e11f35-fb05-4c90-b9f1-c78a58a1e417"/>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5d6b0415-9d9e-41c0-9e08-970b7e9f424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TM02900769[[fn=Retrospekti]]</Template>
  <TotalTime>215</TotalTime>
  <Words>601</Words>
  <Application>Microsoft Office PowerPoint</Application>
  <PresentationFormat>Laajakuva</PresentationFormat>
  <Paragraphs>64</Paragraphs>
  <Slides>11</Slides>
  <Notes>0</Notes>
  <HiddenSlides>0</HiddenSlides>
  <MMClips>0</MMClips>
  <ScaleCrop>false</ScaleCrop>
  <HeadingPairs>
    <vt:vector size="6" baseType="variant">
      <vt:variant>
        <vt:lpstr>Käytetyt fontit</vt:lpstr>
      </vt:variant>
      <vt:variant>
        <vt:i4>4</vt:i4>
      </vt:variant>
      <vt:variant>
        <vt:lpstr>Teema</vt:lpstr>
      </vt:variant>
      <vt:variant>
        <vt:i4>2</vt:i4>
      </vt:variant>
      <vt:variant>
        <vt:lpstr>Dian otsikot</vt:lpstr>
      </vt:variant>
      <vt:variant>
        <vt:i4>11</vt:i4>
      </vt:variant>
    </vt:vector>
  </HeadingPairs>
  <TitlesOfParts>
    <vt:vector size="17" baseType="lpstr">
      <vt:lpstr>Arial</vt:lpstr>
      <vt:lpstr>Calibri</vt:lpstr>
      <vt:lpstr>Calibri Light</vt:lpstr>
      <vt:lpstr>Wingdings 2</vt:lpstr>
      <vt:lpstr>HDOfficeLightV0</vt:lpstr>
      <vt:lpstr>1_HDOfficeLightV0</vt:lpstr>
      <vt:lpstr>Ammattietiikka</vt:lpstr>
      <vt:lpstr>Etiikka</vt:lpstr>
      <vt:lpstr>  Ammattietiikka</vt:lpstr>
      <vt:lpstr>  Ammattietiikka</vt:lpstr>
      <vt:lpstr>  Ammattietiikka</vt:lpstr>
      <vt:lpstr>  Ammattietiikka</vt:lpstr>
      <vt:lpstr>  Ammattietiikka</vt:lpstr>
      <vt:lpstr>  Ammattietiikka</vt:lpstr>
      <vt:lpstr>PowerPoint-esitys</vt:lpstr>
      <vt:lpstr>  Vaitiolovelvollisuus</vt:lpstr>
      <vt:lpstr>  Vaitiolovelvollisuus</vt:lpstr>
    </vt:vector>
  </TitlesOfParts>
  <Company>Savon koulutuskuntayhtymä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Keskeiset työsuhdeasiat</dc:title>
  <dc:creator>Löytynoja Juha</dc:creator>
  <cp:lastModifiedBy>Soininen Kari</cp:lastModifiedBy>
  <cp:revision>35</cp:revision>
  <dcterms:created xsi:type="dcterms:W3CDTF">2015-08-25T05:39:02Z</dcterms:created>
  <dcterms:modified xsi:type="dcterms:W3CDTF">2022-02-01T12:02:34Z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0x0101006875DA71825A9E4698BDC34A3D910E9D</vt:lpwstr>
  </property>
</Properties>
</file>