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79BEBC-3E0A-1A51-4BBD-489D2A5626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8E407E0A-3122-0CA4-66B3-94B633E28C8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38A7331-8F8B-D2AD-3950-B2BE16ED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8D304D1-66FF-1C89-26B3-61B4C88B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3FE03197-81DE-0107-783B-ACFE344F0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974074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F3A31EF-00A5-025A-F7CE-782BC1313E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189B874-1661-8962-B3AA-697ADE8A21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69C87B4-1F6A-AF5E-CBF8-9F75931061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054A352-6451-3231-0A86-2D90E62DA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CD64762-A3FC-0968-9CC2-FD52DCC97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02762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78EC0339-F801-5878-6ECC-0E39891D78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51A6A11B-9FF3-383F-0DFA-A8620DE148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E38EAE4-A6C4-CC86-5784-ECDCC6EBB4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306A9D-C28B-C7A2-7956-0B9B612E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AEE74F9-46BC-A2E4-5EC5-BA6B87A56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742169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288FF6F-179B-9644-EE2D-F543DA0E51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9D28C2C-1390-495D-D04F-58EA51B07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5FD206AA-923F-170C-1591-EA660570D3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0B04E070-60F2-ACEC-C311-B4C0D6D904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31EBD96-0225-7313-18A1-026AEB26D7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647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04BBF1C-BA2F-F1D5-9344-B5DD1AD6D8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674320F-D0EF-50A9-90EB-3E7C8B12AD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0C07DA20-B039-9BD3-B043-F9B06E87F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63DDEB1-56A1-1E76-7ECD-51C54DD6F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B9C569-1ADF-EF6E-C1FC-9646ED94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8303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52E2C01-0456-108D-7C37-2328DAD4D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6C7035A-0CD9-EAF0-71B5-8EF5D9098B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02F4F898-C54F-EC79-5A30-91A83BDFE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6E25DA4A-9805-A873-9B37-91297155A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BC5E6E1-9703-CBA7-D949-BB69472738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E16C6BF-AAF5-8979-02D2-BA1E1C18E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40071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9B0A98-FB2A-3D5D-A9E2-049ECDC43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BDE5121-2BA7-FE60-5300-C43F38D4A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A003720F-F5BE-57DE-CCA7-9FDEF8F8B7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CB1042B1-2F86-697C-A227-439D369CB79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43FC968D-4C39-0A9D-6B54-4A3A7A2110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093C89FC-2964-9245-111E-1544CC6609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223F3A8F-BB07-8F74-09E7-46889FEE09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D6832B6C-1BDF-C8A6-89FB-EEAB8EC38D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18068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0EDD9F4-3DC3-CD1F-4BC1-C58FB57398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F05CC04-AEAA-34FA-383C-6FB6CCD32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82B4049-BC64-58F0-7B33-1F01FE5C9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687BB8E0-19CA-A975-16F2-4EFF64D7B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5487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7F128930-D137-A911-7A6B-377CEE230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B470AD53-DD95-39A2-5A18-AEA1EB601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5849B0EA-97ED-A647-5431-8157463DE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8748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53FED38-3DE0-9EB5-0460-9088E8CBC3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4EBC4F0-D6CC-961C-EF8F-0EB282BEA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FE979701-DC72-D5E4-C044-E94C1F774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36159E6-D1AF-3769-17AE-96757BC285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EBA1331-B6CF-5383-5781-B29B113BAE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5335B9E-7E41-E1A6-37E2-5DC53CFCA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56710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6D7C85-624E-81BF-529C-773B58602C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DE9ED6A-B7B3-22E3-44F3-816EA7EB7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86EC1AE8-9313-2206-E3FC-D282099468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CD4B4461-49C5-AA45-AD8E-18A30F2D6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B3B15156-7C0C-3BB3-2A15-BEC7D5D65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20994795-979E-BDF7-1166-4B2E1A7AF3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60543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8D92C09-CA32-A588-5410-B339CF4935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179300-17CE-B143-D514-83EE1F5E73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786924C-BC73-FC79-DDE1-7274D75557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5F72F9-DFC8-4780-912F-56B7C083C326}" type="datetimeFigureOut">
              <a:rPr lang="fi-FI" smtClean="0"/>
              <a:t>10.2.2023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80C96AA-79BB-6067-D9D8-63C53EB9A4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B91637DB-C155-4AEF-E950-E6AE62CDB0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17C662-F430-49CA-918F-C255C0F5619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9293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duunitori.fi/tyoelama/jannittaako-puhelinsoitto-4-tapaa-onnistua" TargetMode="External"/><Relationship Id="rId2" Type="http://schemas.openxmlformats.org/officeDocument/2006/relationships/hyperlink" Target="https://openlearning.aalto.fi/mod/page/view.php?id=5595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A971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A971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Otsikko 1">
            <a:extLst>
              <a:ext uri="{FF2B5EF4-FFF2-40B4-BE49-F238E27FC236}">
                <a16:creationId xmlns:a16="http://schemas.microsoft.com/office/drawing/2014/main" id="{B13FA7AB-C834-E989-1074-476EBF9BBF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09980" y="4277356"/>
            <a:ext cx="9966960" cy="1560320"/>
          </a:xfrm>
        </p:spPr>
        <p:txBody>
          <a:bodyPr>
            <a:normAutofit/>
          </a:bodyPr>
          <a:lstStyle/>
          <a:p>
            <a:r>
              <a:rPr lang="fi-FI" sz="5800" b="1" dirty="0">
                <a:solidFill>
                  <a:srgbClr val="A97164"/>
                </a:solidFill>
              </a:rPr>
              <a:t>Työpuhelun hoitaminen</a:t>
            </a:r>
          </a:p>
        </p:txBody>
      </p:sp>
      <p:pic>
        <p:nvPicPr>
          <p:cNvPr id="7" name="Kuva 6" descr="Kuva, joka sisältää kohteen henkilöt, peruukki&#10;&#10;Kuvaus luotu automaattisesti">
            <a:extLst>
              <a:ext uri="{FF2B5EF4-FFF2-40B4-BE49-F238E27FC236}">
                <a16:creationId xmlns:a16="http://schemas.microsoft.com/office/drawing/2014/main" id="{9BF1AA6E-8BB4-D21B-431D-E9156C8EFA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6627" r="1" b="1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96556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D37D9B-E51A-79C2-3D6E-6DD5C5222D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Yleisiä ohjeita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98A9757-8760-E2AC-8570-D97A52CD4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1538288"/>
            <a:ext cx="10622280" cy="4486275"/>
          </a:xfrm>
        </p:spPr>
        <p:txBody>
          <a:bodyPr>
            <a:normAutofit fontScale="92500"/>
          </a:bodyPr>
          <a:lstStyle/>
          <a:p>
            <a:r>
              <a:rPr lang="fi-FI" b="1" dirty="0"/>
              <a:t>Muista, että edustat työnantajaasi</a:t>
            </a:r>
          </a:p>
          <a:p>
            <a:pPr lvl="1"/>
            <a:r>
              <a:rPr lang="fi-FI" dirty="0"/>
              <a:t>Tarkista, onko olemassa käytäntöä millä tavalla puhelimeen vastataan tai miten esittäydytään, kun soitetaan työpuhelu</a:t>
            </a:r>
          </a:p>
          <a:p>
            <a:pPr lvl="1"/>
            <a:r>
              <a:rPr lang="fi-FI" dirty="0"/>
              <a:t>Vastausesimerkki: ”</a:t>
            </a:r>
            <a:r>
              <a:rPr lang="fi-FI" i="1" dirty="0"/>
              <a:t>yritys, nimi</a:t>
            </a:r>
            <a:r>
              <a:rPr lang="fi-FI" dirty="0"/>
              <a:t>” (Yritys X, Matti Meikäläinen)</a:t>
            </a:r>
          </a:p>
          <a:p>
            <a:pPr lvl="1"/>
            <a:r>
              <a:rPr lang="fi-FI" dirty="0"/>
              <a:t>Esittelyesimerkki: ”</a:t>
            </a:r>
            <a:r>
              <a:rPr lang="fi-FI" i="1" dirty="0"/>
              <a:t>Matti Meikäläinen soittaa Yritys X:stä, hei.”</a:t>
            </a:r>
          </a:p>
          <a:p>
            <a:r>
              <a:rPr lang="fi-FI" b="1" dirty="0"/>
              <a:t>Ole kohtelias ja ystävällinen</a:t>
            </a:r>
          </a:p>
          <a:p>
            <a:pPr lvl="1"/>
            <a:r>
              <a:rPr lang="fi-FI" dirty="0"/>
              <a:t>On hyvä tapa tiedustella puhelun aluksi, onko toisella aikaa puhua juuri nyt.</a:t>
            </a:r>
          </a:p>
          <a:p>
            <a:r>
              <a:rPr lang="fi-FI" b="1" dirty="0"/>
              <a:t>Mieti, kuinka muodollinen ja virallinen sinun kuuluu olla. </a:t>
            </a:r>
          </a:p>
          <a:p>
            <a:pPr lvl="1"/>
            <a:r>
              <a:rPr lang="fi-FI" dirty="0"/>
              <a:t>Vieras asiakas vai tuttu kollega?</a:t>
            </a:r>
          </a:p>
          <a:p>
            <a:r>
              <a:rPr lang="fi-FI" b="1" dirty="0"/>
              <a:t>Huomioi ympäristö</a:t>
            </a:r>
          </a:p>
          <a:p>
            <a:pPr lvl="1"/>
            <a:r>
              <a:rPr lang="fi-FI" dirty="0"/>
              <a:t>Varmista rauhallinen tila, jotta taustameteli ei häiritse sinua eikä toista osapuolta</a:t>
            </a: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0C55596A-BE3E-9600-EF46-FD0C569C1A8A}"/>
              </a:ext>
            </a:extLst>
          </p:cNvPr>
          <p:cNvSpPr txBox="1"/>
          <p:nvPr/>
        </p:nvSpPr>
        <p:spPr>
          <a:xfrm>
            <a:off x="944880" y="6176963"/>
            <a:ext cx="10515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2"/>
              </a:rPr>
              <a:t>Työelämän suomea: Yleisiä ohjeita työpuhelun hoitamiseen (aalto.fi)</a:t>
            </a:r>
            <a:endParaRPr lang="fi-FI" dirty="0"/>
          </a:p>
          <a:p>
            <a:r>
              <a:rPr lang="fi-FI" dirty="0">
                <a:hlinkClick r:id="rId3"/>
              </a:rPr>
              <a:t>https://duunitori.fi/tyoelama/jannittaako-puhelinsoitto-4-tapaa-onnistua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726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9BB35BC-D5C2-4C8B-A22A-A71E619191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0277C723-5634-388C-2BCC-24EE6BDE09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520" y="157163"/>
            <a:ext cx="4840010" cy="975995"/>
          </a:xfrm>
        </p:spPr>
        <p:txBody>
          <a:bodyPr>
            <a:normAutofit/>
          </a:bodyPr>
          <a:lstStyle/>
          <a:p>
            <a:r>
              <a:rPr lang="fi-FI" b="1" dirty="0"/>
              <a:t>Puhelun aikana</a:t>
            </a:r>
          </a:p>
        </p:txBody>
      </p:sp>
      <p:pic>
        <p:nvPicPr>
          <p:cNvPr id="5" name="Kuva 4" descr="Kuva, joka sisältää kohteen henkilö&#10;&#10;Kuvaus luotu automaattisesti">
            <a:extLst>
              <a:ext uri="{FF2B5EF4-FFF2-40B4-BE49-F238E27FC236}">
                <a16:creationId xmlns:a16="http://schemas.microsoft.com/office/drawing/2014/main" id="{7452E929-124A-C81F-3A1D-74403C4098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2" b="25157"/>
          <a:stretch/>
        </p:blipFill>
        <p:spPr>
          <a:xfrm>
            <a:off x="20" y="10"/>
            <a:ext cx="6116549" cy="6857990"/>
          </a:xfrm>
          <a:custGeom>
            <a:avLst/>
            <a:gdLst/>
            <a:ahLst/>
            <a:cxnLst/>
            <a:rect l="l" t="t" r="r" b="b"/>
            <a:pathLst>
              <a:path w="6116569" h="6879321">
                <a:moveTo>
                  <a:pt x="0" y="0"/>
                </a:moveTo>
                <a:lnTo>
                  <a:pt x="2935851" y="0"/>
                </a:lnTo>
                <a:cubicBezTo>
                  <a:pt x="3035710" y="10660"/>
                  <a:pt x="3138421" y="17767"/>
                  <a:pt x="3238280" y="31980"/>
                </a:cubicBezTo>
                <a:cubicBezTo>
                  <a:pt x="3817462" y="106602"/>
                  <a:pt x="3127009" y="277163"/>
                  <a:pt x="3660541" y="550772"/>
                </a:cubicBezTo>
                <a:cubicBezTo>
                  <a:pt x="3706191" y="575645"/>
                  <a:pt x="3757546" y="579199"/>
                  <a:pt x="3808902" y="589860"/>
                </a:cubicBezTo>
                <a:cubicBezTo>
                  <a:pt x="4008620" y="625393"/>
                  <a:pt x="4211192" y="618286"/>
                  <a:pt x="4413762" y="625393"/>
                </a:cubicBezTo>
                <a:cubicBezTo>
                  <a:pt x="4465118" y="628946"/>
                  <a:pt x="4525033" y="625393"/>
                  <a:pt x="4567830" y="721333"/>
                </a:cubicBezTo>
                <a:cubicBezTo>
                  <a:pt x="4425175" y="724888"/>
                  <a:pt x="4305344" y="731994"/>
                  <a:pt x="4171247" y="792401"/>
                </a:cubicBezTo>
                <a:cubicBezTo>
                  <a:pt x="4239722" y="859916"/>
                  <a:pt x="4322462" y="795955"/>
                  <a:pt x="4376671" y="842148"/>
                </a:cubicBezTo>
                <a:cubicBezTo>
                  <a:pt x="4428027" y="888342"/>
                  <a:pt x="4470824" y="891896"/>
                  <a:pt x="4527887" y="813722"/>
                </a:cubicBezTo>
                <a:cubicBezTo>
                  <a:pt x="4556417" y="774634"/>
                  <a:pt x="4604920" y="778187"/>
                  <a:pt x="4633452" y="799508"/>
                </a:cubicBezTo>
                <a:cubicBezTo>
                  <a:pt x="4781813" y="913216"/>
                  <a:pt x="4778960" y="909662"/>
                  <a:pt x="4947293" y="870576"/>
                </a:cubicBezTo>
                <a:cubicBezTo>
                  <a:pt x="5055712" y="845701"/>
                  <a:pt x="5166983" y="806615"/>
                  <a:pt x="5263988" y="820828"/>
                </a:cubicBezTo>
                <a:cubicBezTo>
                  <a:pt x="5275401" y="867022"/>
                  <a:pt x="5263988" y="888342"/>
                  <a:pt x="5249723" y="895449"/>
                </a:cubicBezTo>
                <a:cubicBezTo>
                  <a:pt x="5021475" y="1005604"/>
                  <a:pt x="4975825" y="1122864"/>
                  <a:pt x="4744723" y="1197485"/>
                </a:cubicBezTo>
                <a:cubicBezTo>
                  <a:pt x="4724751" y="1268552"/>
                  <a:pt x="4807491" y="1275660"/>
                  <a:pt x="4767548" y="1346727"/>
                </a:cubicBezTo>
                <a:cubicBezTo>
                  <a:pt x="4693367" y="1407134"/>
                  <a:pt x="4610627" y="1346727"/>
                  <a:pt x="4539299" y="1421348"/>
                </a:cubicBezTo>
                <a:cubicBezTo>
                  <a:pt x="4550712" y="1471094"/>
                  <a:pt x="4610627" y="1432008"/>
                  <a:pt x="4607773" y="1485309"/>
                </a:cubicBezTo>
                <a:cubicBezTo>
                  <a:pt x="4604920" y="1517288"/>
                  <a:pt x="4593508" y="1527948"/>
                  <a:pt x="4579242" y="1535055"/>
                </a:cubicBezTo>
                <a:cubicBezTo>
                  <a:pt x="4776107" y="1538608"/>
                  <a:pt x="5383820" y="1574142"/>
                  <a:pt x="5278255" y="1609676"/>
                </a:cubicBezTo>
                <a:cubicBezTo>
                  <a:pt x="5418057" y="1698511"/>
                  <a:pt x="5623481" y="1609676"/>
                  <a:pt x="5771843" y="1630997"/>
                </a:cubicBezTo>
                <a:cubicBezTo>
                  <a:pt x="5925911" y="1652316"/>
                  <a:pt x="6171278" y="1719830"/>
                  <a:pt x="6105656" y="1748257"/>
                </a:cubicBezTo>
                <a:cubicBezTo>
                  <a:pt x="6031475" y="1780238"/>
                  <a:pt x="5766136" y="2146235"/>
                  <a:pt x="5691955" y="2167555"/>
                </a:cubicBezTo>
                <a:cubicBezTo>
                  <a:pt x="5606362" y="2188875"/>
                  <a:pt x="5589243" y="2217302"/>
                  <a:pt x="5475118" y="2348776"/>
                </a:cubicBezTo>
                <a:cubicBezTo>
                  <a:pt x="5398085" y="2437610"/>
                  <a:pt x="5709074" y="2238623"/>
                  <a:pt x="5826051" y="2291922"/>
                </a:cubicBezTo>
                <a:cubicBezTo>
                  <a:pt x="5868848" y="2309690"/>
                  <a:pt x="5552153" y="2554872"/>
                  <a:pt x="5552153" y="2597513"/>
                </a:cubicBezTo>
                <a:cubicBezTo>
                  <a:pt x="5549300" y="2640153"/>
                  <a:pt x="5577831" y="2647260"/>
                  <a:pt x="5603508" y="2647260"/>
                </a:cubicBezTo>
                <a:cubicBezTo>
                  <a:pt x="5660571" y="2647260"/>
                  <a:pt x="5640599" y="2686346"/>
                  <a:pt x="5700515" y="2679240"/>
                </a:cubicBezTo>
                <a:cubicBezTo>
                  <a:pt x="5523622" y="2800055"/>
                  <a:pt x="5418057" y="2778734"/>
                  <a:pt x="5246870" y="2888889"/>
                </a:cubicBezTo>
                <a:cubicBezTo>
                  <a:pt x="5164130" y="2942189"/>
                  <a:pt x="4921615" y="3119857"/>
                  <a:pt x="4836022" y="3169605"/>
                </a:cubicBezTo>
                <a:cubicBezTo>
                  <a:pt x="4801785" y="3187371"/>
                  <a:pt x="4758988" y="3173158"/>
                  <a:pt x="4736163" y="3233565"/>
                </a:cubicBezTo>
                <a:cubicBezTo>
                  <a:pt x="4770400" y="3279759"/>
                  <a:pt x="4816050" y="3254885"/>
                  <a:pt x="4853141" y="3233565"/>
                </a:cubicBezTo>
                <a:cubicBezTo>
                  <a:pt x="4944440" y="3176711"/>
                  <a:pt x="4935881" y="3190925"/>
                  <a:pt x="4944440" y="3226459"/>
                </a:cubicBezTo>
                <a:cubicBezTo>
                  <a:pt x="4972972" y="3350827"/>
                  <a:pt x="5044300" y="3308186"/>
                  <a:pt x="5109921" y="3283313"/>
                </a:cubicBezTo>
                <a:cubicBezTo>
                  <a:pt x="5303932" y="3208692"/>
                  <a:pt x="5500797" y="3215799"/>
                  <a:pt x="5694809" y="3141178"/>
                </a:cubicBezTo>
                <a:cubicBezTo>
                  <a:pt x="5714781" y="3134070"/>
                  <a:pt x="5612068" y="3283313"/>
                  <a:pt x="5566419" y="3301079"/>
                </a:cubicBezTo>
                <a:cubicBezTo>
                  <a:pt x="5515063" y="3322399"/>
                  <a:pt x="5452294" y="3311739"/>
                  <a:pt x="5415203" y="3397020"/>
                </a:cubicBezTo>
                <a:cubicBezTo>
                  <a:pt x="5477972" y="3414787"/>
                  <a:pt x="5552153" y="3372147"/>
                  <a:pt x="5612068" y="3432554"/>
                </a:cubicBezTo>
                <a:cubicBezTo>
                  <a:pt x="5469413" y="3528494"/>
                  <a:pt x="5329610" y="3535601"/>
                  <a:pt x="5206927" y="3599562"/>
                </a:cubicBezTo>
                <a:cubicBezTo>
                  <a:pt x="5192661" y="3706163"/>
                  <a:pt x="5272548" y="3663523"/>
                  <a:pt x="5301079" y="3723930"/>
                </a:cubicBezTo>
                <a:cubicBezTo>
                  <a:pt x="5072830" y="3844745"/>
                  <a:pt x="4564977" y="4232062"/>
                  <a:pt x="4507915" y="4306683"/>
                </a:cubicBezTo>
                <a:cubicBezTo>
                  <a:pt x="4390937" y="4463031"/>
                  <a:pt x="3900202" y="4562525"/>
                  <a:pt x="3982942" y="4587399"/>
                </a:cubicBezTo>
                <a:cubicBezTo>
                  <a:pt x="4051417" y="4608719"/>
                  <a:pt x="4119891" y="4587399"/>
                  <a:pt x="4185513" y="4541205"/>
                </a:cubicBezTo>
                <a:cubicBezTo>
                  <a:pt x="4291078" y="4466584"/>
                  <a:pt x="5010062" y="4523438"/>
                  <a:pt x="5212633" y="4455924"/>
                </a:cubicBezTo>
                <a:cubicBezTo>
                  <a:pt x="5241164" y="4445264"/>
                  <a:pt x="5283960" y="4409730"/>
                  <a:pt x="5312492" y="4473691"/>
                </a:cubicBezTo>
                <a:cubicBezTo>
                  <a:pt x="5098508" y="4704659"/>
                  <a:pt x="4833169" y="4654913"/>
                  <a:pt x="4596361" y="4818368"/>
                </a:cubicBezTo>
                <a:cubicBezTo>
                  <a:pt x="4684807" y="4917861"/>
                  <a:pt x="4776107" y="4907202"/>
                  <a:pt x="4873113" y="4885882"/>
                </a:cubicBezTo>
                <a:cubicBezTo>
                  <a:pt x="4895938" y="4878775"/>
                  <a:pt x="4930175" y="4871668"/>
                  <a:pt x="4935881" y="4914309"/>
                </a:cubicBezTo>
                <a:cubicBezTo>
                  <a:pt x="4941587" y="4967609"/>
                  <a:pt x="4898790" y="4978270"/>
                  <a:pt x="4873113" y="5003143"/>
                </a:cubicBezTo>
                <a:cubicBezTo>
                  <a:pt x="4833169" y="5038676"/>
                  <a:pt x="4773254" y="4999590"/>
                  <a:pt x="4721898" y="5095530"/>
                </a:cubicBezTo>
                <a:cubicBezTo>
                  <a:pt x="4873113" y="5067104"/>
                  <a:pt x="4998650" y="5020910"/>
                  <a:pt x="5132745" y="4949842"/>
                </a:cubicBezTo>
                <a:cubicBezTo>
                  <a:pt x="5121333" y="5006696"/>
                  <a:pt x="5081390" y="5035123"/>
                  <a:pt x="5101362" y="5081317"/>
                </a:cubicBezTo>
                <a:cubicBezTo>
                  <a:pt x="5118480" y="5116850"/>
                  <a:pt x="5164130" y="5131063"/>
                  <a:pt x="5138452" y="5198578"/>
                </a:cubicBezTo>
                <a:cubicBezTo>
                  <a:pt x="5067125" y="5273199"/>
                  <a:pt x="4967265" y="5258986"/>
                  <a:pt x="4904497" y="5362033"/>
                </a:cubicBezTo>
                <a:cubicBezTo>
                  <a:pt x="4818903" y="5507721"/>
                  <a:pt x="4684807" y="5564575"/>
                  <a:pt x="4579242" y="5674729"/>
                </a:cubicBezTo>
                <a:cubicBezTo>
                  <a:pt x="4545005" y="5713816"/>
                  <a:pt x="4313903" y="5841738"/>
                  <a:pt x="4253988" y="5884379"/>
                </a:cubicBezTo>
                <a:cubicBezTo>
                  <a:pt x="4168395" y="5944786"/>
                  <a:pt x="4071389" y="5966106"/>
                  <a:pt x="3985795" y="6069153"/>
                </a:cubicBezTo>
                <a:cubicBezTo>
                  <a:pt x="4065682" y="6086921"/>
                  <a:pt x="4134157" y="5990979"/>
                  <a:pt x="4231163" y="6030066"/>
                </a:cubicBezTo>
                <a:cubicBezTo>
                  <a:pt x="4074242" y="6133114"/>
                  <a:pt x="3931586" y="6182861"/>
                  <a:pt x="3814609" y="6317889"/>
                </a:cubicBezTo>
                <a:cubicBezTo>
                  <a:pt x="3800343" y="6335656"/>
                  <a:pt x="3771812" y="6332102"/>
                  <a:pt x="3751840" y="6339209"/>
                </a:cubicBezTo>
                <a:cubicBezTo>
                  <a:pt x="3529298" y="6406723"/>
                  <a:pt x="3309608" y="6467130"/>
                  <a:pt x="3089919" y="6563071"/>
                </a:cubicBezTo>
                <a:cubicBezTo>
                  <a:pt x="3041416" y="6584392"/>
                  <a:pt x="2955823" y="6595052"/>
                  <a:pt x="2961529" y="6662566"/>
                </a:cubicBezTo>
                <a:cubicBezTo>
                  <a:pt x="2972941" y="6765613"/>
                  <a:pt x="3055681" y="6687439"/>
                  <a:pt x="3107038" y="6673226"/>
                </a:cubicBezTo>
                <a:cubicBezTo>
                  <a:pt x="3269664" y="6634138"/>
                  <a:pt x="3432292" y="6570178"/>
                  <a:pt x="3594919" y="6591499"/>
                </a:cubicBezTo>
                <a:cubicBezTo>
                  <a:pt x="3483648" y="6637693"/>
                  <a:pt x="3372376" y="6680332"/>
                  <a:pt x="3261106" y="6726527"/>
                </a:cubicBezTo>
                <a:cubicBezTo>
                  <a:pt x="3386642" y="6705206"/>
                  <a:pt x="3495061" y="6786934"/>
                  <a:pt x="3620597" y="6740740"/>
                </a:cubicBezTo>
                <a:cubicBezTo>
                  <a:pt x="3660541" y="6726527"/>
                  <a:pt x="3700484" y="6765613"/>
                  <a:pt x="3703337" y="6826020"/>
                </a:cubicBezTo>
                <a:cubicBezTo>
                  <a:pt x="3706191" y="6847340"/>
                  <a:pt x="3700484" y="6865108"/>
                  <a:pt x="3689072" y="6879321"/>
                </a:cubicBezTo>
                <a:lnTo>
                  <a:pt x="0" y="6879321"/>
                </a:lnTo>
                <a:close/>
              </a:path>
            </a:pathLst>
          </a:cu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E68C1490-C9AE-C5C0-63BE-8A5D169EE7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571" y="1290320"/>
            <a:ext cx="6319749" cy="5405120"/>
          </a:xfrm>
        </p:spPr>
        <p:txBody>
          <a:bodyPr>
            <a:normAutofit/>
          </a:bodyPr>
          <a:lstStyle/>
          <a:p>
            <a:r>
              <a:rPr lang="fi-FI" sz="2400" dirty="0"/>
              <a:t>Soittaessasi aloita puhelu (esittäytymisen jälkeen) kertomalla, mitä asia koskee. Mene tämän jälkeen vasta yksityiskohtiin.</a:t>
            </a:r>
          </a:p>
          <a:p>
            <a:r>
              <a:rPr lang="fi-FI" sz="2400" dirty="0"/>
              <a:t>Asian ymmärrettävyyden kannalta</a:t>
            </a:r>
          </a:p>
          <a:p>
            <a:pPr lvl="1"/>
            <a:r>
              <a:rPr lang="fi-FI" dirty="0"/>
              <a:t>Puhu selkeästi ja kuuluvalla äänellä.</a:t>
            </a:r>
          </a:p>
          <a:p>
            <a:pPr lvl="1"/>
            <a:r>
              <a:rPr lang="fi-FI" dirty="0"/>
              <a:t>Puhu riittävän rauhallisella puherytmillä.</a:t>
            </a:r>
          </a:p>
          <a:p>
            <a:pPr lvl="1"/>
            <a:r>
              <a:rPr lang="fi-FI" dirty="0"/>
              <a:t>Painota tärkeitä asioita, toista tarvittaessa.</a:t>
            </a:r>
          </a:p>
          <a:p>
            <a:pPr lvl="1"/>
            <a:r>
              <a:rPr lang="fi-FI" dirty="0"/>
              <a:t>Puhu ytimekkäästi, älä jaarittele.</a:t>
            </a:r>
          </a:p>
          <a:p>
            <a:r>
              <a:rPr lang="fi-FI" sz="2400" dirty="0"/>
              <a:t>Toista ja varmista tärkeät nimi- ja numerotiedot. </a:t>
            </a:r>
          </a:p>
          <a:p>
            <a:r>
              <a:rPr lang="fi-FI" sz="2400" dirty="0"/>
              <a:t>Kertaa puhelun lopussa keskeiset, sovitut asiat.</a:t>
            </a:r>
          </a:p>
          <a:p>
            <a:r>
              <a:rPr lang="fi-FI" sz="2400" dirty="0"/>
              <a:t>Kirjoita tärkeät asiat muistiin.</a:t>
            </a:r>
          </a:p>
          <a:p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22324067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190</Words>
  <Application>Microsoft Office PowerPoint</Application>
  <PresentationFormat>Laajakuva</PresentationFormat>
  <Paragraphs>24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Työpuhelun hoitaminen</vt:lpstr>
      <vt:lpstr>Yleisiä ohjeita</vt:lpstr>
      <vt:lpstr>Puhelun aikana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Työpuhelun hoitaminen</dc:title>
  <dc:creator>Laurila Sari</dc:creator>
  <cp:lastModifiedBy>Laurila Sari</cp:lastModifiedBy>
  <cp:revision>1</cp:revision>
  <dcterms:created xsi:type="dcterms:W3CDTF">2023-02-10T10:55:45Z</dcterms:created>
  <dcterms:modified xsi:type="dcterms:W3CDTF">2023-02-10T11:22:19Z</dcterms:modified>
</cp:coreProperties>
</file>