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74" r:id="rId5"/>
    <p:sldId id="264" r:id="rId6"/>
    <p:sldId id="258" r:id="rId7"/>
    <p:sldId id="266" r:id="rId8"/>
    <p:sldId id="267" r:id="rId9"/>
    <p:sldId id="273" r:id="rId10"/>
    <p:sldId id="268" r:id="rId11"/>
    <p:sldId id="269" r:id="rId12"/>
    <p:sldId id="270" r:id="rId13"/>
    <p:sldId id="272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98FCF0-409F-47E8-9E71-99E726AA84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941BAEF-4952-4C3A-AEA1-86A7FB8A85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2837995-BDDC-49E2-BF54-638973BD9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0BA3-D46E-4852-921A-314A0086B1F3}" type="datetimeFigureOut">
              <a:rPr lang="fi-FI" smtClean="0"/>
              <a:t>9.9.2025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B4D8A5-8936-43C0-9842-2E06DA9D0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FBD6A68-2C00-4B76-8E8E-173C987EA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682A5-BF45-4470-9FCA-330A4B2EE0B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6825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7FF4FD-8884-4258-92F4-FA7DAD552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E0366E1-7BC8-4AEB-85B3-C2AF0ADC8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65AA109-8836-4BE5-A999-AAA6FE6DD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0BA3-D46E-4852-921A-314A0086B1F3}" type="datetimeFigureOut">
              <a:rPr lang="fi-FI" smtClean="0"/>
              <a:t>9.9.2025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EE9D656-470F-46C8-95B5-EA48D76E2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C36935-74ED-4CC1-8566-CFACF65FB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682A5-BF45-4470-9FCA-330A4B2EE0B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9734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6908DA2-9A8F-4201-AD85-6BE3410B8B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CC8C6C9-C7F3-4979-9522-1F6E5314C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ABABF8D-A6E6-4EF2-B3DA-E180FCE9A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0BA3-D46E-4852-921A-314A0086B1F3}" type="datetimeFigureOut">
              <a:rPr lang="fi-FI" smtClean="0"/>
              <a:t>9.9.2025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CEA4536-00CF-4884-9136-147EEA330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C4A1913-9B8C-4509-8A64-B3C2F918A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682A5-BF45-4470-9FCA-330A4B2EE0B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642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E349F2-E331-4907-A5E5-2834FB5C4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544BE1-9584-4678-BC51-BEA0B65EB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2907EE4-E756-42DB-A5AB-970BAB38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0BA3-D46E-4852-921A-314A0086B1F3}" type="datetimeFigureOut">
              <a:rPr lang="fi-FI" smtClean="0"/>
              <a:t>9.9.2025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CB18876-9068-43A9-B108-B52FE2AA4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3E915AB-86BF-454E-BC36-AD1BA5224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682A5-BF45-4470-9FCA-330A4B2EE0B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0692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4E926C-44C6-4052-A952-362839944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6052DCB-059C-4E36-9562-6E95F6766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534E674-8525-46F1-A960-6512CE8C7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0BA3-D46E-4852-921A-314A0086B1F3}" type="datetimeFigureOut">
              <a:rPr lang="fi-FI" smtClean="0"/>
              <a:t>9.9.2025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62D43EB-4926-4A5C-BCCD-B7695F0B8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4416D17-A8A5-4BA4-BC20-24E879663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682A5-BF45-4470-9FCA-330A4B2EE0B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0000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9041C9-D9A9-489A-B3D5-1EB2300B2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C7FAC12-9949-445A-B415-91622064AE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BBCF4D5-0463-403F-87A0-A4EAEE389A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56D01B1-7170-49EF-A076-20ED7171C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0BA3-D46E-4852-921A-314A0086B1F3}" type="datetimeFigureOut">
              <a:rPr lang="fi-FI" smtClean="0"/>
              <a:t>9.9.2025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C18E8B1-1B8C-4AFE-AF0C-DAC4864C5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A8AB34E-2734-4D3E-A056-ACAD99309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682A5-BF45-4470-9FCA-330A4B2EE0B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5534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0AB1FF-DE9F-4633-A68B-3BC0ED4D0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9B1E36E-6120-4BDE-898D-F86B6916D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CBB4A88-62E0-4C6A-A018-8EE95E0E0F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C502324-A58B-4F1F-9EAC-4155EF89B5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64C6E23-8E49-404A-9206-F8CC9E540B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CAF3AF8-3FE0-4C31-9286-A7192175B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0BA3-D46E-4852-921A-314A0086B1F3}" type="datetimeFigureOut">
              <a:rPr lang="fi-FI" smtClean="0"/>
              <a:t>9.9.2025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6C70E04-1E13-47B5-A7AA-1E2B6863F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4DA6F2C-81A4-4AFE-8A82-14EFFC734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682A5-BF45-4470-9FCA-330A4B2EE0B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1091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D94A7F-0472-4C97-AA19-A9CF3683B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59B8EA0-D653-4E37-955A-F380C370E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0BA3-D46E-4852-921A-314A0086B1F3}" type="datetimeFigureOut">
              <a:rPr lang="fi-FI" smtClean="0"/>
              <a:t>9.9.2025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D6DE69A-01DA-4848-8EFD-2D62A6630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E2230CC-9030-4970-A6B7-FEA931E1D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682A5-BF45-4470-9FCA-330A4B2EE0B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7613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8413F67-6217-485A-8C44-485DF54C8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0BA3-D46E-4852-921A-314A0086B1F3}" type="datetimeFigureOut">
              <a:rPr lang="fi-FI" smtClean="0"/>
              <a:t>9.9.2025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58075BB-3B87-4670-94AA-569CCAAE9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559346E-07DD-46FC-9CEB-68CBFA78B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682A5-BF45-4470-9FCA-330A4B2EE0B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7215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85B230-026E-4BA6-889B-F5EE77203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36614A-6F61-40A8-B932-98C2259F0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2089907-1125-46CB-8FC8-C90292CF0D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A11CDAA-A9AC-474E-81E3-6EB59F220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0BA3-D46E-4852-921A-314A0086B1F3}" type="datetimeFigureOut">
              <a:rPr lang="fi-FI" smtClean="0"/>
              <a:t>9.9.2025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3C437E5-BA00-4253-A7F0-0FAA275B4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EBD43B8-5A7F-40CF-A822-6542E4E88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682A5-BF45-4470-9FCA-330A4B2EE0B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7651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5088D4-1FDC-4690-A307-569D33178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22295135-284E-4017-A1A0-135D321925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2953882-9D42-481C-BC6C-D025C616BB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45DEFA3-F15C-49A0-AAC8-4D076BD37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0BA3-D46E-4852-921A-314A0086B1F3}" type="datetimeFigureOut">
              <a:rPr lang="fi-FI" smtClean="0"/>
              <a:t>9.9.2025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F095B6A-EE3D-48DD-9674-CEA762825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FDAE72F-3129-4219-96E3-43474D9E4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682A5-BF45-4470-9FCA-330A4B2EE0B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3319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5F65BF6-0043-4985-BEA1-F6ADBD27C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6332C7C-2501-497D-B4CE-21195468E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2B6BAEA-F9AB-42CF-A01D-B2158EE713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B0BA3-D46E-4852-921A-314A0086B1F3}" type="datetimeFigureOut">
              <a:rPr lang="fi-FI" smtClean="0"/>
              <a:t>9.9.2025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B9D4650-198D-48A5-8096-B77A02D14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6341CB5-1341-4B20-AD17-0E3553318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682A5-BF45-4470-9FCA-330A4B2EE0B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6524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yle.fi/uutiset/3-11172845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yle.fi/aihe/artikkeli/2018/05/24/digitreenit-pitaako-rappukaytavien-nimitaulut-poistaa-minka-ikainen-saa-kaytta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youtube.com/watch?v=3eIL6CzBA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le.fi/aihe/artikkeli/2020/02/22/digitreenit-mita-nettisivujen-evasteet-oikein-tekevat-onko-ne-pakko-hyvaksya" TargetMode="External"/><Relationship Id="rId2" Type="http://schemas.openxmlformats.org/officeDocument/2006/relationships/hyperlink" Target="https://www.youtube.com/watch?v=Amtl7oLOyqM&amp;t=204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uva 5" descr="Kuva, joka sisältää kohteen teksti, käyntikortti, asiakirja&#10;&#10;Kuvaus luotu automaattisesti">
            <a:extLst>
              <a:ext uri="{FF2B5EF4-FFF2-40B4-BE49-F238E27FC236}">
                <a16:creationId xmlns:a16="http://schemas.microsoft.com/office/drawing/2014/main" id="{2483B535-7724-4184-89E2-700C65D423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1" r="25314" b="909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571D22E-3ECC-4369-A1FC-AAB537353C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5327733" cy="3204134"/>
          </a:xfrm>
        </p:spPr>
        <p:txBody>
          <a:bodyPr anchor="b">
            <a:normAutofit/>
          </a:bodyPr>
          <a:lstStyle/>
          <a:p>
            <a:pPr algn="l"/>
            <a:r>
              <a:rPr lang="fi-FI" sz="4800" dirty="0">
                <a:latin typeface="Abadi" panose="020B0604020104020204" pitchFamily="34" charset="0"/>
              </a:rPr>
              <a:t>Henkilötiedot ja evästeet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3062A2F-3509-406D-A1CB-C3BF708C4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fi-FI" sz="2000" dirty="0"/>
              <a:t>Sari Laurila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123DA0D-F1E5-41FD-9FF9-B246CC555A8B}"/>
              </a:ext>
            </a:extLst>
          </p:cNvPr>
          <p:cNvSpPr txBox="1"/>
          <p:nvPr/>
        </p:nvSpPr>
        <p:spPr>
          <a:xfrm>
            <a:off x="7286171" y="6342743"/>
            <a:ext cx="2786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Kuva </a:t>
            </a:r>
            <a:r>
              <a:rPr lang="fi-FI" dirty="0" err="1"/>
              <a:t>Pixabaysta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74575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9A7C3-AF42-4EB7-8E0D-912ED3277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fi-FI" sz="4800" dirty="0">
                <a:latin typeface="Abadi" panose="020B0604020104020204" pitchFamily="34" charset="0"/>
              </a:rPr>
              <a:t>Tietojen välitys kolmansille osapuolille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D8A3B2A-00FB-4944-B15A-39E37E84C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286" y="2772227"/>
            <a:ext cx="11335657" cy="361405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i-FI" sz="2200" b="1" dirty="0"/>
              <a:t>Ensimmäinen osapuoli </a:t>
            </a:r>
            <a:r>
              <a:rPr lang="fi-FI" sz="2200" dirty="0"/>
              <a:t>on se sivu, jolla olet.</a:t>
            </a:r>
          </a:p>
          <a:p>
            <a:pPr marL="0" indent="0">
              <a:buNone/>
            </a:pPr>
            <a:r>
              <a:rPr lang="fi-FI" sz="2200" b="1" dirty="0"/>
              <a:t>Toinen osapuoli </a:t>
            </a:r>
            <a:r>
              <a:rPr lang="fi-FI" sz="2200" dirty="0"/>
              <a:t>olet sinä itse.</a:t>
            </a:r>
          </a:p>
          <a:p>
            <a:pPr marL="0" indent="0">
              <a:buNone/>
            </a:pPr>
            <a:r>
              <a:rPr lang="fi-FI" sz="2200" b="1" dirty="0"/>
              <a:t>Kolmas osapuoli </a:t>
            </a:r>
            <a:r>
              <a:rPr lang="fi-FI" sz="2200" dirty="0"/>
              <a:t>tarkoittaa muita sivuja. Kolmannen osapuolen evästeet ovat siis peräisin muualta kuin siltä sivulta, jolla nyt olet.</a:t>
            </a:r>
          </a:p>
          <a:p>
            <a:pPr marL="0" indent="0">
              <a:buNone/>
            </a:pPr>
            <a:endParaRPr lang="fi-FI" sz="2200" dirty="0"/>
          </a:p>
          <a:p>
            <a:pPr marL="0" indent="0">
              <a:buNone/>
            </a:pPr>
            <a:r>
              <a:rPr lang="fi-FI" sz="2200" dirty="0"/>
              <a:t>Yleensä kolmas osapuoli on yritys, joka on keskittynyt mainonnan kohdentamiseen. Kolmannen osapuolen yritykset saattavat myös myydä ja jalostaa kerättyä dataa. Näiden taustalla mm. Facebook ja Google. </a:t>
            </a:r>
          </a:p>
          <a:p>
            <a:pPr marL="0" indent="0">
              <a:buNone/>
            </a:pPr>
            <a:r>
              <a:rPr lang="fi-FI" sz="2200" dirty="0"/>
              <a:t>Katsotaanpa miten dataa kerätään: </a:t>
            </a:r>
            <a:r>
              <a:rPr lang="fi-FI" sz="2200" dirty="0">
                <a:hlinkClick r:id="rId2"/>
              </a:rPr>
              <a:t>lauantai-iltana</a:t>
            </a:r>
            <a:endParaRPr lang="fi-FI" sz="2200" dirty="0"/>
          </a:p>
          <a:p>
            <a:pPr marL="0" indent="0">
              <a:buNone/>
            </a:pPr>
            <a:endParaRPr lang="fi-FI" sz="22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222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BA496C9-0D17-45C7-9FDD-1D2B6A5B2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10149648" cy="1188950"/>
          </a:xfrm>
        </p:spPr>
        <p:txBody>
          <a:bodyPr anchor="b">
            <a:normAutofit/>
          </a:bodyPr>
          <a:lstStyle/>
          <a:p>
            <a:pPr algn="ctr"/>
            <a:r>
              <a:rPr lang="fi-FI" sz="3800" b="1" dirty="0">
                <a:latin typeface="Abadi" panose="020B0604020104020204" pitchFamily="34" charset="0"/>
              </a:rPr>
              <a:t>Henkilötietojen käsittely sähköisessä suoramarkkinoinnissa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7BDAE73-5CEE-44CD-9749-AE09EC0BF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714" y="2380343"/>
            <a:ext cx="11045372" cy="3976914"/>
          </a:xfrm>
        </p:spPr>
        <p:txBody>
          <a:bodyPr anchor="ctr">
            <a:normAutofit/>
          </a:bodyPr>
          <a:lstStyle/>
          <a:p>
            <a:r>
              <a:rPr lang="fi-FI" sz="2200" dirty="0"/>
              <a:t>Sähköistä suoramarkkinointia ovat sähköposti-, teksti-, puhe-, ääni- ja kuvaviestit. Niitä saa lähettää uusille kuluttaja-asiakkaille vain, jos asiakas on antanut siihen luvan etukäteen. Sähköistä suoramarkkinointia saa kohdistaa vain asiakkaille ja muille henkilöille, </a:t>
            </a:r>
            <a:r>
              <a:rPr lang="fi-FI" sz="2200" b="1" dirty="0"/>
              <a:t>jotka ovat antaneet siihen ennalta suostumuksensa</a:t>
            </a:r>
            <a:r>
              <a:rPr lang="fi-FI" sz="2200" dirty="0"/>
              <a:t>. Asiakkaan tulee antaa lupa aktiivisesti itse, esimerkiksi laittamalla rasti ruutuun. </a:t>
            </a:r>
          </a:p>
          <a:p>
            <a:r>
              <a:rPr lang="fi-FI" sz="2200" dirty="0"/>
              <a:t>Vanhoille kuluttaja-asiakkaille on tarjottava jokaisen suoramarkkinointiviestin yhteydessä mahdollisuus kieltää hänen yhteystietojensa käyttö suoramarkkinointiin. Kieltämisen täytyy olla maksutonta ja helppoa.</a:t>
            </a:r>
          </a:p>
          <a:p>
            <a:r>
              <a:rPr lang="fi-FI" sz="2200" dirty="0"/>
              <a:t>Rekisterinpitäjän on pystyttävä osoittamaan, että rekisteröity on antanut suostumuksensa henkilötietojen käsittelyyn sähköistä suoramarkkinointia varten.</a:t>
            </a:r>
          </a:p>
          <a:p>
            <a:pPr marL="0" indent="0">
              <a:buNone/>
            </a:pPr>
            <a:endParaRPr lang="fi-FI" sz="2200" dirty="0"/>
          </a:p>
        </p:txBody>
      </p:sp>
    </p:spTree>
    <p:extLst>
      <p:ext uri="{BB962C8B-B14F-4D97-AF65-F5344CB8AC3E}">
        <p14:creationId xmlns:p14="http://schemas.microsoft.com/office/powerpoint/2010/main" val="3819276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8010881-281F-4ABC-8830-AF3F82512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52" y="503044"/>
            <a:ext cx="10657648" cy="1188950"/>
          </a:xfrm>
        </p:spPr>
        <p:txBody>
          <a:bodyPr anchor="b">
            <a:noAutofit/>
          </a:bodyPr>
          <a:lstStyle/>
          <a:p>
            <a:r>
              <a:rPr lang="fi-FI" dirty="0">
                <a:latin typeface="Abadi" panose="020B0604020104020204" pitchFamily="34" charset="0"/>
              </a:rPr>
              <a:t>Henkilötietojen käsittely sähköisessä suoramarkkinoinnissa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3515F9A-AA29-4721-B5C6-A0E4C8358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657" y="2351314"/>
            <a:ext cx="10987313" cy="3875315"/>
          </a:xfrm>
        </p:spPr>
        <p:txBody>
          <a:bodyPr anchor="ctr">
            <a:normAutofit/>
          </a:bodyPr>
          <a:lstStyle/>
          <a:p>
            <a:r>
              <a:rPr lang="fi-FI" sz="2000" dirty="0"/>
              <a:t>Henkilötietojen käsittelylle on aina oltava käsittelyperuste. Pelkästään se, että rekisterinpitäjällä on henkilötietoa, jota voitaisiin käyttää sähköiseen suoramarkkinointiin, ei tarkoita, että niiden käyttö suoramarkkinointiin olisi sallittua. </a:t>
            </a:r>
          </a:p>
          <a:p>
            <a:r>
              <a:rPr lang="fi-FI" sz="2000" dirty="0"/>
              <a:t>Asiakkaalle pitää aina ilmoittaa, mistä hänen tietonsa on saatu, jos niitä ei ole saatu häneltä itseltään. Säännöt koskevat sekä perinteistä että sähköistä suoramarkkinointia.</a:t>
            </a:r>
          </a:p>
          <a:p>
            <a:r>
              <a:rPr lang="fi-FI" sz="2000" dirty="0"/>
              <a:t>Sähköistä suoramarkkinointia ei saa kohdistaa potentiaalisiin asiakkaisiin, koska sähköinen suoramarkkinointi edellyttää aina suostumuksen antamista.</a:t>
            </a:r>
          </a:p>
          <a:p>
            <a:r>
              <a:rPr lang="fi-FI" sz="2000" dirty="0"/>
              <a:t>Jos rekisteröity vastustaa henkilötietojensa käytön suoramarkkinointitarkoitukseen, rekisterinpitäjän on otettava pyyntö ilman aiheetonta viivytystä huomioon toiminnassaan. Henkilötietoja ei saa enää käsitellä tähän tarkoitukseen. </a:t>
            </a:r>
          </a:p>
        </p:txBody>
      </p:sp>
    </p:spTree>
    <p:extLst>
      <p:ext uri="{BB962C8B-B14F-4D97-AF65-F5344CB8AC3E}">
        <p14:creationId xmlns:p14="http://schemas.microsoft.com/office/powerpoint/2010/main" val="407341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0678A1E-99C5-4B1A-9DFA-6102DF7E8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fi-FI" sz="3600">
                <a:latin typeface="Abadi" panose="020B0604020104020204" pitchFamily="34" charset="0"/>
              </a:rPr>
              <a:t>Testaa tietosi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BF02644-D875-4F34-BC21-0B1488333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i-FI" sz="2400" dirty="0"/>
              <a:t>Tehdäänpä vielä digitreeni: </a:t>
            </a:r>
            <a:r>
              <a:rPr lang="fi-FI" sz="2400" dirty="0">
                <a:hlinkClick r:id="rId2"/>
              </a:rPr>
              <a:t>Testaa tietosi </a:t>
            </a:r>
            <a:r>
              <a:rPr lang="fi-FI" sz="2400" dirty="0" err="1">
                <a:hlinkClick r:id="rId2"/>
              </a:rPr>
              <a:t>GDPR:stä</a:t>
            </a:r>
            <a:endParaRPr lang="fi-FI" sz="2400" dirty="0"/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endParaRPr lang="fi-FI" sz="1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henkilö, sisä, vuode, kannettava&#10;&#10;Kuvaus luotu automaattisesti">
            <a:extLst>
              <a:ext uri="{FF2B5EF4-FFF2-40B4-BE49-F238E27FC236}">
                <a16:creationId xmlns:a16="http://schemas.microsoft.com/office/drawing/2014/main" id="{E74F6CA5-BA83-4D6F-BA5D-90564344E4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815" y="650494"/>
            <a:ext cx="3553864" cy="5324142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F8DD05B9-EE89-480F-AAD7-961CD8FDCFE2}"/>
              </a:ext>
            </a:extLst>
          </p:cNvPr>
          <p:cNvSpPr txBox="1"/>
          <p:nvPr/>
        </p:nvSpPr>
        <p:spPr>
          <a:xfrm>
            <a:off x="7097485" y="6519446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Kuvaaja </a:t>
            </a:r>
            <a:r>
              <a:rPr lang="fi-FI" sz="1600" dirty="0" err="1"/>
              <a:t>Kaboompics</a:t>
            </a:r>
            <a:r>
              <a:rPr lang="fi-FI" sz="1600" dirty="0"/>
              <a:t> .com palvelusta </a:t>
            </a:r>
            <a:r>
              <a:rPr lang="fi-FI" sz="1600" dirty="0" err="1"/>
              <a:t>Pexels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2922671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9EFE7F-D9C2-4060-883F-0E3A85266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fi-FI" dirty="0">
                <a:latin typeface="Abadi" panose="020B0604020104020204" pitchFamily="34" charset="0"/>
              </a:rPr>
              <a:t>GDPR – mitä se tarkoittaa?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C614D01-FF96-4B16-A4F4-ACB68DC0A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https://www.youtube.com/watch?v=3eIL6CzBAOM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(video </a:t>
            </a:r>
            <a:r>
              <a:rPr lang="en-US" sz="2000" dirty="0" err="1"/>
              <a:t>kuvattu</a:t>
            </a:r>
            <a:r>
              <a:rPr lang="en-US" sz="2000" dirty="0"/>
              <a:t> v. 2018)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isällön paikkamerkki 4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60E9BAD8-0EB8-43C0-9C40-5D42CB2603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862" y="1418425"/>
            <a:ext cx="6019331" cy="4017903"/>
          </a:xfrm>
          <a:prstGeom prst="rect">
            <a:avLst/>
          </a:prstGeom>
          <a:effectLst/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DAFFE351-B369-40CC-B2F9-BA6271FFCB7A}"/>
              </a:ext>
            </a:extLst>
          </p:cNvPr>
          <p:cNvSpPr txBox="1"/>
          <p:nvPr/>
        </p:nvSpPr>
        <p:spPr>
          <a:xfrm>
            <a:off x="5675086" y="5704114"/>
            <a:ext cx="2960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Kuva </a:t>
            </a:r>
            <a:r>
              <a:rPr lang="fi-FI" dirty="0" err="1"/>
              <a:t>Pixabaysta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34890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61EC5E7-6DE5-4CB2-A5EE-C86A88098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fi-FI" sz="4800" dirty="0">
                <a:latin typeface="Abadi" panose="020B0604020104020204" pitchFamily="34" charset="0"/>
              </a:rPr>
              <a:t>Yleinen tietosuoja-asetus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BD09379-08F7-4F2B-A270-1B1895EAF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229" y="2394858"/>
            <a:ext cx="5442856" cy="391885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i-FI" sz="2400" dirty="0"/>
              <a:t>Yleisessä tietosuoja-asetuksessa asetetaan yrityksille ja organisaatioille henkilötietojen keräämistä, säilytystä ja hallinnointia koskevat tarkat vaatimukset. </a:t>
            </a:r>
          </a:p>
          <a:p>
            <a:pPr marL="0" indent="0" algn="ctr">
              <a:buNone/>
            </a:pPr>
            <a:endParaRPr lang="fi-FI" sz="2400" dirty="0"/>
          </a:p>
          <a:p>
            <a:pPr marL="0" indent="0" algn="ctr">
              <a:buNone/>
            </a:pPr>
            <a:r>
              <a:rPr lang="fi-FI" sz="2400" dirty="0"/>
              <a:t>Asetus koskee Euroopassa toimivia yrityksiä, jotka käsittelevät ihmisten henkilötietoja EU:ssa, sekä EU:n ulkopuolisia yrityksiä, jotka keräävät EU:n kansalaisten henkilötietoja</a:t>
            </a:r>
          </a:p>
        </p:txBody>
      </p:sp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06837D9-568E-4ED9-8CB9-37D6242730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" r="4545"/>
          <a:stretch/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60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isällön paikkamerkki 10">
            <a:extLst>
              <a:ext uri="{FF2B5EF4-FFF2-40B4-BE49-F238E27FC236}">
                <a16:creationId xmlns:a16="http://schemas.microsoft.com/office/drawing/2014/main" id="{C5B2D287-BA1B-455E-8AE8-2D0989EA59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C4EAA4F-3F71-4D0B-BA73-282F95E0E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 err="1">
                <a:latin typeface="Abadi" panose="020B0604020104020204" pitchFamily="34" charset="0"/>
              </a:rPr>
              <a:t>Mitä</a:t>
            </a:r>
            <a:r>
              <a:rPr lang="en-US" sz="4000" dirty="0">
                <a:latin typeface="Abadi" panose="020B0604020104020204" pitchFamily="34" charset="0"/>
              </a:rPr>
              <a:t> </a:t>
            </a:r>
            <a:r>
              <a:rPr lang="en-US" sz="4000" dirty="0" err="1">
                <a:latin typeface="Abadi" panose="020B0604020104020204" pitchFamily="34" charset="0"/>
              </a:rPr>
              <a:t>henkilötiedoilla</a:t>
            </a:r>
            <a:r>
              <a:rPr lang="en-US" sz="4000" dirty="0">
                <a:latin typeface="Abadi" panose="020B0604020104020204" pitchFamily="34" charset="0"/>
              </a:rPr>
              <a:t> </a:t>
            </a:r>
            <a:r>
              <a:rPr lang="en-US" sz="4000" dirty="0" err="1">
                <a:latin typeface="Abadi" panose="020B0604020104020204" pitchFamily="34" charset="0"/>
              </a:rPr>
              <a:t>tarkoitetaan</a:t>
            </a:r>
            <a:r>
              <a:rPr lang="en-US" sz="4000" dirty="0">
                <a:latin typeface="Abadi" panose="020B0604020104020204" pitchFamily="34" charset="0"/>
              </a:rPr>
              <a:t>?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iruutu 11">
            <a:extLst>
              <a:ext uri="{FF2B5EF4-FFF2-40B4-BE49-F238E27FC236}">
                <a16:creationId xmlns:a16="http://schemas.microsoft.com/office/drawing/2014/main" id="{0192DABC-320C-4E70-AB88-3C5CBBC470DC}"/>
              </a:ext>
            </a:extLst>
          </p:cNvPr>
          <p:cNvSpPr txBox="1"/>
          <p:nvPr/>
        </p:nvSpPr>
        <p:spPr>
          <a:xfrm>
            <a:off x="4804229" y="6226629"/>
            <a:ext cx="1959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Kuva </a:t>
            </a:r>
            <a:r>
              <a:rPr lang="fi-FI" sz="1600" dirty="0" err="1"/>
              <a:t>Pixabaysta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1783433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0D898B-3D43-433C-A149-3768775BB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229" y="522514"/>
            <a:ext cx="5892799" cy="6335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/>
              <a:t>Henkilötietoja ovat kaikki tieto, mikä liittyy tunnistettavaan henkilöön.</a:t>
            </a:r>
          </a:p>
          <a:p>
            <a:r>
              <a:rPr lang="fi-FI" sz="2400" dirty="0"/>
              <a:t>nimi</a:t>
            </a:r>
          </a:p>
          <a:p>
            <a:r>
              <a:rPr lang="fi-FI" sz="2400" dirty="0"/>
              <a:t>osoite</a:t>
            </a:r>
          </a:p>
          <a:p>
            <a:r>
              <a:rPr lang="fi-FI" sz="2400" dirty="0"/>
              <a:t>puhelinnumero</a:t>
            </a:r>
          </a:p>
          <a:p>
            <a:r>
              <a:rPr lang="fi-FI" sz="2400" dirty="0"/>
              <a:t>sähköpostiosoite</a:t>
            </a:r>
          </a:p>
          <a:p>
            <a:r>
              <a:rPr lang="fi-FI" sz="2400" dirty="0"/>
              <a:t>henkilökortin/passin numero</a:t>
            </a:r>
          </a:p>
          <a:p>
            <a:r>
              <a:rPr lang="fi-FI" sz="2400" dirty="0"/>
              <a:t>auton rekisterinumero</a:t>
            </a:r>
          </a:p>
          <a:p>
            <a:r>
              <a:rPr lang="fi-FI" sz="2400" dirty="0"/>
              <a:t>sijaintitiedot</a:t>
            </a:r>
          </a:p>
          <a:p>
            <a:r>
              <a:rPr lang="fi-FI" sz="2400" dirty="0"/>
              <a:t>tulot</a:t>
            </a:r>
          </a:p>
          <a:p>
            <a:r>
              <a:rPr lang="fi-FI" sz="2400" dirty="0"/>
              <a:t>kulttuurinen profiili</a:t>
            </a:r>
          </a:p>
          <a:p>
            <a:r>
              <a:rPr lang="fi-FI" sz="2400" dirty="0"/>
              <a:t>IP-osoite</a:t>
            </a:r>
          </a:p>
          <a:p>
            <a:r>
              <a:rPr lang="fi-FI" sz="2400" dirty="0"/>
              <a:t>yleensäkin kaikki yksilöivä tieto henkilöstä</a:t>
            </a:r>
          </a:p>
        </p:txBody>
      </p:sp>
      <p:pic>
        <p:nvPicPr>
          <p:cNvPr id="5" name="Kuva 4" descr="Kuva, joka sisältää kohteen seinä, sisä&#10;&#10;Kuvaus luotu automaattisesti">
            <a:extLst>
              <a:ext uri="{FF2B5EF4-FFF2-40B4-BE49-F238E27FC236}">
                <a16:creationId xmlns:a16="http://schemas.microsoft.com/office/drawing/2014/main" id="{BA89FDD2-9F24-4BF6-A6ED-EE621D2FAA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2" r="25730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A08F2F4D-3EE2-4D5C-84EE-FB2A842D1308}"/>
              </a:ext>
            </a:extLst>
          </p:cNvPr>
          <p:cNvSpPr txBox="1"/>
          <p:nvPr/>
        </p:nvSpPr>
        <p:spPr>
          <a:xfrm>
            <a:off x="7968344" y="6357257"/>
            <a:ext cx="3947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Kuvaaja Andrea </a:t>
            </a:r>
            <a:r>
              <a:rPr lang="fi-FI" sz="1600" dirty="0" err="1"/>
              <a:t>Piacquadio</a:t>
            </a:r>
            <a:r>
              <a:rPr lang="fi-FI" sz="1600" dirty="0"/>
              <a:t> palvelusta </a:t>
            </a:r>
            <a:r>
              <a:rPr lang="fi-FI" sz="1600" dirty="0" err="1"/>
              <a:t>Pexels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371443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44D530A-E95F-4861-90AF-0C4493E5E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135" y="134995"/>
            <a:ext cx="9849751" cy="1349671"/>
          </a:xfrm>
        </p:spPr>
        <p:txBody>
          <a:bodyPr anchor="b">
            <a:normAutofit/>
          </a:bodyPr>
          <a:lstStyle/>
          <a:p>
            <a:r>
              <a:rPr lang="fi-FI" sz="5000" dirty="0">
                <a:latin typeface="Abadi" panose="020B0604020104020204" pitchFamily="34" charset="0"/>
              </a:rPr>
              <a:t>Suostumus tietojen käsittelemiseen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8EB6A69-7E65-4942-8080-9238CD1E7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257" y="1553029"/>
            <a:ext cx="10740571" cy="4673600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i-FI" sz="2000" dirty="0"/>
              <a:t>Yleisessä tietosuoja-asetuksessa on tiukat säännöt siitä, että tietojenkäsittely perustuu suostumukseen.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i-FI" sz="2000" dirty="0"/>
              <a:t>Näiden sääntöjen tarkoituksena on varmistaa, että henkilö ymmärtää, mihin hän suostuu.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i-FI" sz="2000" dirty="0"/>
              <a:t>Suostumus on annettava vapaaehtoisesti, yksilöidysti, tietoisesti ja yksiselitteisesti vastauksena selkeällä ja yksinkertaisella kielellä esitettyyn pyyntöön.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i-FI" sz="2000" dirty="0"/>
              <a:t>Suostumus on annettava suostumusta ilmaisevalla toimella, kuten rastittamalla ruutu verkkosivuilla tai allekirjoittamalla lomake.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r>
              <a:rPr lang="fi-FI" sz="2000" dirty="0"/>
              <a:t>Kun henkilö hyväksyy henkilötietojensa käsittelyn, hänestä tulee </a:t>
            </a:r>
            <a:r>
              <a:rPr lang="fi-FI" sz="2000" b="1" dirty="0"/>
              <a:t>rekisteröity</a:t>
            </a:r>
            <a:r>
              <a:rPr lang="fi-FI" sz="2000" dirty="0"/>
              <a:t>. Henkilötietoja voidaan käsitellä vain niitä käyttötarkoituksia varten, joihin suostumus on annettu. Henkilölle on myös annettava mahdollisuus peruuttaa suostumuksensa. </a:t>
            </a:r>
          </a:p>
        </p:txBody>
      </p:sp>
    </p:spTree>
    <p:extLst>
      <p:ext uri="{BB962C8B-B14F-4D97-AF65-F5344CB8AC3E}">
        <p14:creationId xmlns:p14="http://schemas.microsoft.com/office/powerpoint/2010/main" val="914695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65718C2-1F16-4D14-99F4-36EF831E0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10556048" cy="1188950"/>
          </a:xfrm>
        </p:spPr>
        <p:txBody>
          <a:bodyPr anchor="b">
            <a:normAutofit/>
          </a:bodyPr>
          <a:lstStyle/>
          <a:p>
            <a:r>
              <a:rPr lang="fi-FI" sz="3800" dirty="0">
                <a:latin typeface="Abadi" panose="020B0604020104020204" pitchFamily="34" charset="0"/>
              </a:rPr>
              <a:t>Henkilötietojen käsittelyn tietosuojaperiaatteet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2FBED68-0BB1-4503-B3CD-953D7D2F4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371" y="2599509"/>
            <a:ext cx="10559957" cy="343553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i-FI" sz="2400" dirty="0"/>
              <a:t>Henkilötietoja pitää käsitellä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i-FI" sz="2400" dirty="0"/>
              <a:t> Lainmukaisesti, asianmukaisesti ja rekisteröidyn kannalta läpinäkyvästi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i-FI" sz="2400" dirty="0"/>
              <a:t> Luottamuksellisesti ja turvallisesti: ulkopuolisilla ei saa olla pääsyä tietoon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i-FI" sz="2400" dirty="0"/>
              <a:t> Tarkoituksenmukaisesti; kerätään vain tarpeellinen määrä tietoa ja vain sovittua tarkoitusta varten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i-FI" sz="2400" dirty="0"/>
              <a:t> Siten, että tiedot pidetään ajan tasalla. Virheelliset tai epätarkat tiedot korjataan tai poistetaan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i-FI" sz="2400" dirty="0"/>
              <a:t> Vain sen aikaa, kun tietojenkäsittelyn tarkoituksen toteuttaminen vaatii.</a:t>
            </a:r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860716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D2C5E95-C23A-4FCD-B7B7-3E8698336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fi-FI" sz="3600" dirty="0">
                <a:latin typeface="Abadi" panose="020B0604020104020204" pitchFamily="34" charset="0"/>
              </a:rPr>
              <a:t>Evästeet, </a:t>
            </a:r>
            <a:r>
              <a:rPr lang="fi-FI" sz="3600" dirty="0" err="1">
                <a:latin typeface="Abadi" panose="020B0604020104020204" pitchFamily="34" charset="0"/>
              </a:rPr>
              <a:t>cookies</a:t>
            </a:r>
            <a:r>
              <a:rPr lang="fi-FI" sz="3600" dirty="0">
                <a:latin typeface="Abadi" panose="020B0604020104020204" pitchFamily="34" charset="0"/>
              </a:rPr>
              <a:t>, keksit..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017E954-7662-4D97-846D-DE9FA825D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i-FI" sz="2400" dirty="0"/>
              <a:t>Mitä ne tarkoittavat? </a:t>
            </a:r>
          </a:p>
          <a:p>
            <a:pPr marL="0" indent="0">
              <a:buNone/>
            </a:pPr>
            <a:r>
              <a:rPr lang="fi-FI" sz="2400" dirty="0">
                <a:hlinkClick r:id="rId2"/>
              </a:rPr>
              <a:t>https://www.youtube.com/watch?v=Amtl7oLOyqM&amp;t=204s</a:t>
            </a: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/>
              <a:t>Tutustu Ylen juttuun evästeistä: </a:t>
            </a:r>
          </a:p>
          <a:p>
            <a:pPr marL="0" indent="0">
              <a:buNone/>
            </a:pPr>
            <a:r>
              <a:rPr lang="fi-FI" sz="2400" dirty="0">
                <a:hlinkClick r:id="rId3"/>
              </a:rPr>
              <a:t>Onko evästeet pakko hyväksyä?</a:t>
            </a:r>
            <a:endParaRPr lang="fi-FI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täytteet, keitetty&#10;&#10;Kuvaus luotu automaattisesti">
            <a:extLst>
              <a:ext uri="{FF2B5EF4-FFF2-40B4-BE49-F238E27FC236}">
                <a16:creationId xmlns:a16="http://schemas.microsoft.com/office/drawing/2014/main" id="{0B5142B4-9892-4F01-94CC-CAFF6EC95E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979" y="650494"/>
            <a:ext cx="5391536" cy="5324142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334893EB-C68F-47F1-84FE-A5FAADB7095A}"/>
              </a:ext>
            </a:extLst>
          </p:cNvPr>
          <p:cNvSpPr txBox="1"/>
          <p:nvPr/>
        </p:nvSpPr>
        <p:spPr>
          <a:xfrm>
            <a:off x="8069943" y="6487886"/>
            <a:ext cx="3294743" cy="370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Kuva </a:t>
            </a:r>
            <a:r>
              <a:rPr lang="fi-FI" dirty="0" err="1"/>
              <a:t>Pixabaysta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1079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77BAD5D-FDDC-4B3F-8E4F-FDB6CC690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963" y="101600"/>
            <a:ext cx="9849751" cy="769257"/>
          </a:xfrm>
        </p:spPr>
        <p:txBody>
          <a:bodyPr anchor="b">
            <a:normAutofit fontScale="90000"/>
          </a:bodyPr>
          <a:lstStyle/>
          <a:p>
            <a:r>
              <a:rPr lang="fi-FI" sz="5400" dirty="0">
                <a:latin typeface="Abadi" panose="020B0604020104020204" pitchFamily="34" charset="0"/>
              </a:rPr>
              <a:t>Evästeet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4F2428A-F65C-4EE6-AC2B-33E253287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524000"/>
            <a:ext cx="10784114" cy="470262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i-FI" sz="2000" dirty="0"/>
              <a:t>Liikenne- ja viestintävirasto </a:t>
            </a:r>
            <a:r>
              <a:rPr lang="fi-FI" sz="2000" dirty="0" err="1"/>
              <a:t>Traficom</a:t>
            </a:r>
            <a:r>
              <a:rPr lang="fi-FI" sz="2000" dirty="0"/>
              <a:t> valvoo sähköisen viestinnän luottamuksellisuutta.</a:t>
            </a:r>
          </a:p>
          <a:p>
            <a:pPr marL="0" indent="0">
              <a:buNone/>
            </a:pPr>
            <a:r>
              <a:rPr lang="fi-FI" sz="2000" dirty="0" err="1"/>
              <a:t>Traficomin</a:t>
            </a:r>
            <a:r>
              <a:rPr lang="fi-FI" sz="2000" dirty="0"/>
              <a:t> ohjeistusta evästeistä täytyy noudattaa </a:t>
            </a:r>
            <a:r>
              <a:rPr lang="fi-FI" sz="2000" b="1" dirty="0"/>
              <a:t>kaikilla suomalaisilla verkkosivuilla</a:t>
            </a:r>
            <a:r>
              <a:rPr lang="fi-FI" sz="2000" dirty="0"/>
              <a:t>, olipa niillä kaupallinen tarkoitus tai ei.</a:t>
            </a:r>
          </a:p>
          <a:p>
            <a:pPr marL="0" indent="0">
              <a:buNone/>
            </a:pPr>
            <a:r>
              <a:rPr lang="fi-FI" sz="2000" dirty="0" err="1"/>
              <a:t>Traficomin</a:t>
            </a:r>
            <a:r>
              <a:rPr lang="fi-FI" sz="2000" dirty="0"/>
              <a:t> ohjeistuksen mukaan evästeet ovat joko välttämättömiä tai luvanvaraisia. Välttämättömät evästeet (joihin ei tarvita suostumusta), liittyvät mm.</a:t>
            </a:r>
          </a:p>
          <a:p>
            <a:r>
              <a:rPr lang="fi-FI" sz="2000" dirty="0"/>
              <a:t>Tietoturvaan</a:t>
            </a:r>
          </a:p>
          <a:p>
            <a:r>
              <a:rPr lang="fi-FI" sz="2000" dirty="0"/>
              <a:t>Saavutettavuuteen</a:t>
            </a:r>
          </a:p>
          <a:p>
            <a:r>
              <a:rPr lang="fi-FI" sz="2000" dirty="0"/>
              <a:t>Istuntokohtaiseen tai pysyväisluonteiseen sisäänkirjautumiseen, jos ne palvelevat käyttäjää</a:t>
            </a:r>
          </a:p>
          <a:p>
            <a:r>
              <a:rPr lang="fi-FI" sz="2000" dirty="0"/>
              <a:t>Käyttäjän mieltymyksiin ja personointiin, jos ne palvelevat käyttäjää</a:t>
            </a:r>
          </a:p>
          <a:p>
            <a:r>
              <a:rPr lang="fi-FI" sz="2000" dirty="0"/>
              <a:t>Sellaisiin välttämättömiin analytiikkaevästeisiin, jotka eivät välity kolmansille osapuolille tai joista ei voida tunnistaa yksittäistä kävijää.</a:t>
            </a:r>
          </a:p>
          <a:p>
            <a:pPr marL="0" indent="0">
              <a:buNone/>
            </a:pPr>
            <a:r>
              <a:rPr lang="fi-FI" sz="2000" b="1" dirty="0"/>
              <a:t>Suostumus tarvitaan kaikkiin ei-välttämättömiin evästeisiin</a:t>
            </a:r>
            <a:r>
              <a:rPr lang="fi-FI" sz="2000" dirty="0"/>
              <a:t>, kuten markkinoinnin kohdentamiseen, analytiikkaan, sijaintiin, profilointiin ja </a:t>
            </a:r>
            <a:r>
              <a:rPr lang="fi-FI" sz="2000" dirty="0" err="1"/>
              <a:t>chat</a:t>
            </a:r>
            <a:r>
              <a:rPr lang="fi-FI" sz="2000" dirty="0"/>
              <a:t>-palveluun.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4035204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716</Words>
  <Application>Microsoft Office PowerPoint</Application>
  <PresentationFormat>Laajakuva</PresentationFormat>
  <Paragraphs>79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9" baseType="lpstr">
      <vt:lpstr>Abadi</vt:lpstr>
      <vt:lpstr>Arial</vt:lpstr>
      <vt:lpstr>Calibri</vt:lpstr>
      <vt:lpstr>Calibri Light</vt:lpstr>
      <vt:lpstr>Wingdings</vt:lpstr>
      <vt:lpstr>Office-teema</vt:lpstr>
      <vt:lpstr>Henkilötiedot ja evästeet</vt:lpstr>
      <vt:lpstr>GDPR – mitä se tarkoittaa?</vt:lpstr>
      <vt:lpstr>Yleinen tietosuoja-asetus</vt:lpstr>
      <vt:lpstr>Mitä henkilötiedoilla tarkoitetaan?</vt:lpstr>
      <vt:lpstr>PowerPoint-esitys</vt:lpstr>
      <vt:lpstr>Suostumus tietojen käsittelemiseen</vt:lpstr>
      <vt:lpstr>Henkilötietojen käsittelyn tietosuojaperiaatteet</vt:lpstr>
      <vt:lpstr>Evästeet, cookies, keksit.. </vt:lpstr>
      <vt:lpstr>Evästeet</vt:lpstr>
      <vt:lpstr>Tietojen välitys kolmansille osapuolille</vt:lpstr>
      <vt:lpstr>Henkilötietojen käsittely sähköisessä suoramarkkinoinnissa</vt:lpstr>
      <vt:lpstr>Henkilötietojen käsittely sähköisessä suoramarkkinoinnissa</vt:lpstr>
      <vt:lpstr>Testaa tietosi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Henkilötiedot sisällöntuotannossa</dc:title>
  <dc:creator>Sari Laurila</dc:creator>
  <cp:lastModifiedBy>Laurila Sari</cp:lastModifiedBy>
  <cp:revision>15</cp:revision>
  <dcterms:created xsi:type="dcterms:W3CDTF">2022-03-10T09:09:07Z</dcterms:created>
  <dcterms:modified xsi:type="dcterms:W3CDTF">2025-09-09T05:36:37Z</dcterms:modified>
</cp:coreProperties>
</file>