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4"/>
    <p:sldMasterId id="2147483761" r:id="rId5"/>
  </p:sldMasterIdLst>
  <p:sldIdLst>
    <p:sldId id="256" r:id="rId6"/>
    <p:sldId id="275" r:id="rId7"/>
    <p:sldId id="269" r:id="rId8"/>
    <p:sldId id="276" r:id="rId9"/>
    <p:sldId id="277" r:id="rId10"/>
    <p:sldId id="278" r:id="rId11"/>
    <p:sldId id="279" r:id="rId12"/>
    <p:sldId id="280" r:id="rId13"/>
    <p:sldId id="281" r:id="rId14"/>
    <p:sldId id="285" r:id="rId15"/>
    <p:sldId id="282" r:id="rId16"/>
    <p:sldId id="270" r:id="rId17"/>
    <p:sldId id="271" r:id="rId18"/>
    <p:sldId id="284" r:id="rId19"/>
    <p:sldId id="283" r:id="rId20"/>
    <p:sldId id="272" r:id="rId21"/>
    <p:sldId id="273" r:id="rId22"/>
    <p:sldId id="263" r:id="rId23"/>
    <p:sldId id="286" r:id="rId24"/>
    <p:sldId id="264" r:id="rId25"/>
    <p:sldId id="268" r:id="rId26"/>
    <p:sldId id="258" r:id="rId27"/>
    <p:sldId id="259" r:id="rId28"/>
    <p:sldId id="260" r:id="rId29"/>
    <p:sldId id="261" r:id="rId3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0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32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6274B-1DF5-481D-96A0-95CC58C1E90D}" type="datetimeFigureOut">
              <a:rPr lang="fi-FI" smtClean="0"/>
              <a:t>20.1.2022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9201-B5F5-4FBD-9FA6-0B6673D824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49566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6274B-1DF5-481D-96A0-95CC58C1E90D}" type="datetimeFigureOut">
              <a:rPr lang="fi-FI" smtClean="0"/>
              <a:t>20.1.2022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9201-B5F5-4FBD-9FA6-0B6673D824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4861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6274B-1DF5-481D-96A0-95CC58C1E90D}" type="datetimeFigureOut">
              <a:rPr lang="fi-FI" smtClean="0"/>
              <a:t>20.1.2022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9201-B5F5-4FBD-9FA6-0B6673D824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71482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6274B-1DF5-481D-96A0-95CC58C1E90D}" type="datetimeFigureOut">
              <a:rPr lang="fi-FI" smtClean="0"/>
              <a:t>20.1.2022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9201-B5F5-4FBD-9FA6-0B6673D824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8269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6274B-1DF5-481D-96A0-95CC58C1E90D}" type="datetimeFigureOut">
              <a:rPr lang="fi-FI" smtClean="0"/>
              <a:t>20.1.2022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9201-B5F5-4FBD-9FA6-0B6673D824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95739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6274B-1DF5-481D-96A0-95CC58C1E90D}" type="datetimeFigureOut">
              <a:rPr lang="fi-FI" smtClean="0"/>
              <a:t>20.1.2022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9201-B5F5-4FBD-9FA6-0B6673D824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163175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6274B-1DF5-481D-96A0-95CC58C1E90D}" type="datetimeFigureOut">
              <a:rPr lang="fi-FI" smtClean="0"/>
              <a:t>20.1.2022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9201-B5F5-4FBD-9FA6-0B6673D824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81338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6274B-1DF5-481D-96A0-95CC58C1E90D}" type="datetimeFigureOut">
              <a:rPr lang="fi-FI" smtClean="0"/>
              <a:t>20.1.2022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9201-B5F5-4FBD-9FA6-0B6673D8246B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96438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6274B-1DF5-481D-96A0-95CC58C1E90D}" type="datetimeFigureOut">
              <a:rPr lang="fi-FI" smtClean="0"/>
              <a:t>20.1.2022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9201-B5F5-4FBD-9FA6-0B6673D8246B}" type="slidenum">
              <a:rPr lang="fi-FI" smtClean="0"/>
              <a:t>‹#›</a:t>
            </a:fld>
            <a:endParaRPr lang="fi-FI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9906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6274B-1DF5-481D-96A0-95CC58C1E90D}" type="datetimeFigureOut">
              <a:rPr lang="fi-FI" smtClean="0"/>
              <a:t>20.1.2022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9201-B5F5-4FBD-9FA6-0B6673D824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83782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6274B-1DF5-481D-96A0-95CC58C1E90D}" type="datetimeFigureOut">
              <a:rPr lang="fi-FI" smtClean="0"/>
              <a:t>20.1.2022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9201-B5F5-4FBD-9FA6-0B6673D824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9683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6274B-1DF5-481D-96A0-95CC58C1E90D}" type="datetimeFigureOut">
              <a:rPr lang="fi-FI" smtClean="0"/>
              <a:t>20.1.2022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9201-B5F5-4FBD-9FA6-0B6673D824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79449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6274B-1DF5-481D-96A0-95CC58C1E90D}" type="datetimeFigureOut">
              <a:rPr lang="fi-FI" smtClean="0"/>
              <a:t>20.1.2022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9201-B5F5-4FBD-9FA6-0B6673D824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13977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6274B-1DF5-481D-96A0-95CC58C1E90D}" type="datetimeFigureOut">
              <a:rPr lang="fi-FI" smtClean="0"/>
              <a:t>20.1.2022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9201-B5F5-4FBD-9FA6-0B6673D824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95202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6274B-1DF5-481D-96A0-95CC58C1E90D}" type="datetimeFigureOut">
              <a:rPr lang="fi-FI" smtClean="0"/>
              <a:t>20.1.2022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9201-B5F5-4FBD-9FA6-0B6673D824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7927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6274B-1DF5-481D-96A0-95CC58C1E90D}" type="datetimeFigureOut">
              <a:rPr lang="fi-FI" smtClean="0"/>
              <a:t>20.1.2022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9201-B5F5-4FBD-9FA6-0B6673D824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6075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6274B-1DF5-481D-96A0-95CC58C1E90D}" type="datetimeFigureOut">
              <a:rPr lang="fi-FI" smtClean="0"/>
              <a:t>20.1.2022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9201-B5F5-4FBD-9FA6-0B6673D824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73089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6274B-1DF5-481D-96A0-95CC58C1E90D}" type="datetimeFigureOut">
              <a:rPr lang="fi-FI" smtClean="0"/>
              <a:t>20.1.2022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9201-B5F5-4FBD-9FA6-0B6673D8246B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6025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6274B-1DF5-481D-96A0-95CC58C1E90D}" type="datetimeFigureOut">
              <a:rPr lang="fi-FI" smtClean="0"/>
              <a:t>20.1.2022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9201-B5F5-4FBD-9FA6-0B6673D8246B}" type="slidenum">
              <a:rPr lang="fi-FI" smtClean="0"/>
              <a:t>‹#›</a:t>
            </a:fld>
            <a:endParaRPr lang="fi-FI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581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6274B-1DF5-481D-96A0-95CC58C1E90D}" type="datetimeFigureOut">
              <a:rPr lang="fi-FI" smtClean="0"/>
              <a:t>20.1.2022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9201-B5F5-4FBD-9FA6-0B6673D824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03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6274B-1DF5-481D-96A0-95CC58C1E90D}" type="datetimeFigureOut">
              <a:rPr lang="fi-FI" smtClean="0"/>
              <a:t>20.1.2022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9201-B5F5-4FBD-9FA6-0B6673D824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0682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6274B-1DF5-481D-96A0-95CC58C1E90D}" type="datetimeFigureOut">
              <a:rPr lang="fi-FI" smtClean="0"/>
              <a:t>20.1.2022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9201-B5F5-4FBD-9FA6-0B6673D824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0882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D46274B-1DF5-481D-96A0-95CC58C1E90D}" type="datetimeFigureOut">
              <a:rPr lang="fi-FI" smtClean="0"/>
              <a:t>20.1.2022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F89201-B5F5-4FBD-9FA6-0B6673D824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5755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D46274B-1DF5-481D-96A0-95CC58C1E90D}" type="datetimeFigureOut">
              <a:rPr lang="fi-FI" smtClean="0"/>
              <a:t>20.1.2022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F89201-B5F5-4FBD-9FA6-0B6673D824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0479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Keskeiset työsuhdeasiat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55263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177117" y="625471"/>
            <a:ext cx="10515600" cy="1325562"/>
          </a:xfrm>
        </p:spPr>
        <p:txBody>
          <a:bodyPr/>
          <a:lstStyle/>
          <a:p>
            <a:r>
              <a:rPr lang="fi-FI" dirty="0" smtClean="0"/>
              <a:t>Palkan luontaisedut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Luontaisedulla tarkoitetaan työnantajan muuna kuin rahana työstä suoritettua korvausta palkansaajalle</a:t>
            </a:r>
          </a:p>
          <a:p>
            <a:r>
              <a:rPr lang="fi-FI" dirty="0" smtClean="0"/>
              <a:t>Luontaisetu on jokin hyödyke (tavara tai palvelu)</a:t>
            </a:r>
          </a:p>
          <a:p>
            <a:r>
              <a:rPr lang="fi-FI" dirty="0" smtClean="0"/>
              <a:t>Esim.</a:t>
            </a:r>
          </a:p>
          <a:p>
            <a:pPr lvl="1"/>
            <a:r>
              <a:rPr lang="fi-FI" dirty="0" smtClean="0"/>
              <a:t>Asunto</a:t>
            </a:r>
          </a:p>
          <a:p>
            <a:pPr lvl="1"/>
            <a:r>
              <a:rPr lang="fi-FI" dirty="0" smtClean="0"/>
              <a:t>Auto</a:t>
            </a:r>
          </a:p>
          <a:p>
            <a:pPr lvl="1"/>
            <a:r>
              <a:rPr lang="fi-FI" dirty="0" smtClean="0"/>
              <a:t>Puhelin</a:t>
            </a:r>
          </a:p>
          <a:p>
            <a:pPr lvl="1"/>
            <a:r>
              <a:rPr lang="fi-FI" dirty="0" smtClean="0"/>
              <a:t>Ravintolaetu</a:t>
            </a:r>
          </a:p>
          <a:p>
            <a:pPr lvl="1"/>
            <a:r>
              <a:rPr lang="fi-FI" dirty="0" smtClean="0"/>
              <a:t>Liikuntasetelit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06102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668516" y="787791"/>
            <a:ext cx="10515600" cy="1325562"/>
          </a:xfrm>
        </p:spPr>
        <p:txBody>
          <a:bodyPr>
            <a:normAutofit/>
          </a:bodyPr>
          <a:lstStyle/>
          <a:p>
            <a:r>
              <a:rPr lang="fi-FI" dirty="0" smtClean="0"/>
              <a:t>Muita työnantajan velvollisuuksia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282809" y="2257167"/>
            <a:ext cx="9872871" cy="3105665"/>
          </a:xfrm>
        </p:spPr>
        <p:txBody>
          <a:bodyPr/>
          <a:lstStyle/>
          <a:p>
            <a:r>
              <a:rPr lang="fi-FI" dirty="0" smtClean="0"/>
              <a:t>Tasapuolinen kohtelu</a:t>
            </a:r>
          </a:p>
          <a:p>
            <a:r>
              <a:rPr lang="fi-FI" dirty="0" smtClean="0"/>
              <a:t>Velvollisuus antaa opintovapaata</a:t>
            </a:r>
          </a:p>
          <a:p>
            <a:r>
              <a:rPr lang="fi-FI" dirty="0" smtClean="0"/>
              <a:t>Työntekijällä oikeus osallistua ay-koulutukseen</a:t>
            </a:r>
          </a:p>
          <a:p>
            <a:r>
              <a:rPr lang="fi-FI" dirty="0" smtClean="0"/>
              <a:t>Työntekijällä oikeus saada vuorotteluvapaata eräin edellytyksin</a:t>
            </a:r>
          </a:p>
          <a:p>
            <a:r>
              <a:rPr lang="fi-FI" dirty="0" smtClean="0"/>
              <a:t>Vastuu työntekijän turvallisuudesta ja terveydestä työpaikalla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46022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438697" y="559724"/>
            <a:ext cx="10515600" cy="1325562"/>
          </a:xfrm>
        </p:spPr>
        <p:txBody>
          <a:bodyPr/>
          <a:lstStyle/>
          <a:p>
            <a:r>
              <a:rPr lang="fi-FI" dirty="0" smtClean="0"/>
              <a:t>Työn päättyminen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60516" y="2506663"/>
            <a:ext cx="10515600" cy="4351337"/>
          </a:xfrm>
        </p:spPr>
        <p:txBody>
          <a:bodyPr/>
          <a:lstStyle/>
          <a:p>
            <a:r>
              <a:rPr lang="fi-FI" dirty="0" smtClean="0"/>
              <a:t>Irtisanominen</a:t>
            </a:r>
          </a:p>
          <a:p>
            <a:r>
              <a:rPr lang="fi-FI" dirty="0" smtClean="0"/>
              <a:t>Purkaminen</a:t>
            </a:r>
            <a:endParaRPr lang="fi-FI" dirty="0" smtClean="0"/>
          </a:p>
          <a:p>
            <a:r>
              <a:rPr lang="fi-FI" dirty="0" smtClean="0"/>
              <a:t>Koeaika maksimissaan 6 kk tai ½ määräaikaisuuden kestosta</a:t>
            </a:r>
          </a:p>
          <a:p>
            <a:pPr lvl="1"/>
            <a:r>
              <a:rPr lang="fi-FI" dirty="0" smtClean="0"/>
              <a:t>– miten päättyy?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75251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242046" y="376582"/>
            <a:ext cx="10515600" cy="1325562"/>
          </a:xfrm>
        </p:spPr>
        <p:txBody>
          <a:bodyPr/>
          <a:lstStyle/>
          <a:p>
            <a:r>
              <a:rPr lang="fi-FI" dirty="0" smtClean="0"/>
              <a:t>Irtisanominen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482120" y="1894701"/>
            <a:ext cx="8915400" cy="4226011"/>
          </a:xfrm>
        </p:spPr>
        <p:txBody>
          <a:bodyPr>
            <a:normAutofit/>
          </a:bodyPr>
          <a:lstStyle/>
          <a:p>
            <a:r>
              <a:rPr lang="fi-FI" dirty="0" smtClean="0"/>
              <a:t>Irtisanomisperusteet</a:t>
            </a:r>
          </a:p>
          <a:p>
            <a:pPr lvl="1"/>
            <a:r>
              <a:rPr lang="fi-FI" dirty="0" smtClean="0"/>
              <a:t>Painava työntekijästä johtuva syy</a:t>
            </a:r>
          </a:p>
          <a:p>
            <a:pPr lvl="2"/>
            <a:r>
              <a:rPr lang="fi-FI" dirty="0" smtClean="0"/>
              <a:t>Tahallinen huolimattomuus</a:t>
            </a:r>
          </a:p>
          <a:p>
            <a:pPr lvl="2"/>
            <a:r>
              <a:rPr lang="fi-FI" dirty="0" smtClean="0"/>
              <a:t>Epärehellisyys (varkaus)</a:t>
            </a:r>
          </a:p>
          <a:p>
            <a:pPr lvl="1"/>
            <a:r>
              <a:rPr lang="fi-FI" dirty="0" smtClean="0"/>
              <a:t>Tuotannolliset ja taloudelliset </a:t>
            </a:r>
            <a:r>
              <a:rPr lang="fi-FI" dirty="0" smtClean="0"/>
              <a:t>vaikeudet (YT)</a:t>
            </a:r>
            <a:endParaRPr lang="fi-FI" dirty="0" smtClean="0"/>
          </a:p>
          <a:p>
            <a:pPr lvl="2"/>
            <a:r>
              <a:rPr lang="fi-FI" dirty="0" smtClean="0"/>
              <a:t>TT ei tarvitse perustella</a:t>
            </a:r>
          </a:p>
          <a:p>
            <a:pPr lvl="1"/>
            <a:endParaRPr lang="fi-FI" dirty="0"/>
          </a:p>
          <a:p>
            <a:pPr lvl="1"/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391631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545703" y="1362222"/>
            <a:ext cx="10515600" cy="1325562"/>
          </a:xfrm>
        </p:spPr>
        <p:txBody>
          <a:bodyPr/>
          <a:lstStyle/>
          <a:p>
            <a:r>
              <a:rPr lang="fi-FI" dirty="0" smtClean="0"/>
              <a:t>Irtisanominen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853737" y="3184698"/>
            <a:ext cx="10515600" cy="4351337"/>
          </a:xfrm>
        </p:spPr>
        <p:txBody>
          <a:bodyPr/>
          <a:lstStyle/>
          <a:p>
            <a:pPr lvl="1"/>
            <a:r>
              <a:rPr lang="fi-FI" dirty="0"/>
              <a:t>Jos laiminlyönyt, pitää ensin antaa varoitus</a:t>
            </a:r>
          </a:p>
          <a:p>
            <a:pPr lvl="1"/>
            <a:r>
              <a:rPr lang="fi-FI" dirty="0"/>
              <a:t>Työturvallisuuden toistuva rikkominen</a:t>
            </a:r>
          </a:p>
          <a:p>
            <a:pPr lvl="1"/>
            <a:r>
              <a:rPr lang="fi-FI" dirty="0"/>
              <a:t>Sairaana oleva voidaan irtisanoa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85527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840807" y="1361440"/>
            <a:ext cx="10515600" cy="1325562"/>
          </a:xfrm>
        </p:spPr>
        <p:txBody>
          <a:bodyPr/>
          <a:lstStyle/>
          <a:p>
            <a:r>
              <a:rPr lang="fi-FI" dirty="0" smtClean="0"/>
              <a:t>Irtisanomisen peruste ei ole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45127" y="2895600"/>
            <a:ext cx="10515600" cy="4351337"/>
          </a:xfrm>
        </p:spPr>
        <p:txBody>
          <a:bodyPr/>
          <a:lstStyle/>
          <a:p>
            <a:pPr lvl="1"/>
            <a:r>
              <a:rPr lang="fi-FI" dirty="0"/>
              <a:t>Sairaus, vamma ei asiallinen ellei olennainen tai pitkäaikainen</a:t>
            </a:r>
          </a:p>
          <a:p>
            <a:pPr lvl="1"/>
            <a:r>
              <a:rPr lang="fi-FI" dirty="0"/>
              <a:t>Laillinen työtaistelutoimenpide</a:t>
            </a:r>
          </a:p>
          <a:p>
            <a:pPr lvl="1"/>
            <a:r>
              <a:rPr lang="fi-FI" dirty="0"/>
              <a:t>Poliittinen, uskonnollinen ym. </a:t>
            </a:r>
            <a:r>
              <a:rPr lang="fi-FI" dirty="0" smtClean="0"/>
              <a:t>mielipide</a:t>
            </a:r>
            <a:endParaRPr lang="fi-FI" dirty="0"/>
          </a:p>
          <a:p>
            <a:pPr lvl="1"/>
            <a:r>
              <a:rPr lang="fi-FI" dirty="0" smtClean="0"/>
              <a:t>Työntekijä turvautuu </a:t>
            </a:r>
            <a:r>
              <a:rPr lang="fi-FI" dirty="0"/>
              <a:t>oikeusturvakeinoihin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85214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771318" y="436099"/>
            <a:ext cx="10515600" cy="1325562"/>
          </a:xfrm>
        </p:spPr>
        <p:txBody>
          <a:bodyPr/>
          <a:lstStyle/>
          <a:p>
            <a:r>
              <a:rPr lang="fi-FI" dirty="0" smtClean="0"/>
              <a:t>Työsuhteen purkaminen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853738" y="2172393"/>
            <a:ext cx="10515600" cy="4351337"/>
          </a:xfrm>
        </p:spPr>
        <p:txBody>
          <a:bodyPr/>
          <a:lstStyle/>
          <a:p>
            <a:r>
              <a:rPr lang="fi-FI" dirty="0" smtClean="0"/>
              <a:t>Työntekijä on johtanut harhaan</a:t>
            </a:r>
          </a:p>
          <a:p>
            <a:r>
              <a:rPr lang="fi-FI" dirty="0" smtClean="0"/>
              <a:t>Päihteet tai huumeet varoituksesta huolimatta</a:t>
            </a:r>
          </a:p>
          <a:p>
            <a:r>
              <a:rPr lang="fi-FI" dirty="0" smtClean="0"/>
              <a:t>Väkivaltainen</a:t>
            </a:r>
          </a:p>
          <a:p>
            <a:r>
              <a:rPr lang="fi-FI" dirty="0" smtClean="0"/>
              <a:t>Vaarantaa tahallaan työturvallisuutta</a:t>
            </a:r>
          </a:p>
          <a:p>
            <a:r>
              <a:rPr lang="fi-FI" dirty="0" smtClean="0"/>
              <a:t>Laiminlyö työtehtäviä</a:t>
            </a:r>
          </a:p>
          <a:p>
            <a:r>
              <a:rPr lang="fi-FI" dirty="0" smtClean="0"/>
              <a:t>Jos poissa vähintään 7 päivää ilmoittamatta</a:t>
            </a:r>
          </a:p>
          <a:p>
            <a:pPr lvl="1"/>
            <a:r>
              <a:rPr lang="fi-FI" dirty="0" smtClean="0"/>
              <a:t>Tietyissä tilanteissa riittää 2 päivän poissaolo ilmoittamatta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05194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596967" y="1524000"/>
            <a:ext cx="10515600" cy="1325562"/>
          </a:xfrm>
        </p:spPr>
        <p:txBody>
          <a:bodyPr/>
          <a:lstStyle/>
          <a:p>
            <a:r>
              <a:rPr lang="fi-FI" dirty="0" smtClean="0"/>
              <a:t>Työtodistus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07687" y="3007360"/>
            <a:ext cx="10515600" cy="4351337"/>
          </a:xfrm>
        </p:spPr>
        <p:txBody>
          <a:bodyPr/>
          <a:lstStyle/>
          <a:p>
            <a:r>
              <a:rPr lang="fi-FI" dirty="0" smtClean="0"/>
              <a:t>Lyhyt kaava</a:t>
            </a:r>
          </a:p>
          <a:p>
            <a:r>
              <a:rPr lang="fi-FI" dirty="0" smtClean="0"/>
              <a:t>Pitkä kaava (arvolause ja syy työsuhteen päättymiseen)</a:t>
            </a:r>
          </a:p>
        </p:txBody>
      </p:sp>
    </p:spTree>
    <p:extLst>
      <p:ext uri="{BB962C8B-B14F-4D97-AF65-F5344CB8AC3E}">
        <p14:creationId xmlns:p14="http://schemas.microsoft.com/office/powerpoint/2010/main" val="759830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962727" y="1005840"/>
            <a:ext cx="10515600" cy="1325562"/>
          </a:xfrm>
        </p:spPr>
        <p:txBody>
          <a:bodyPr/>
          <a:lstStyle/>
          <a:p>
            <a:r>
              <a:rPr lang="fi-FI" dirty="0" smtClean="0"/>
              <a:t>Työajan päättyminen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67047" y="2214880"/>
            <a:ext cx="10515600" cy="435133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dirty="0" smtClean="0"/>
              <a:t>Työnantajan puolesta:</a:t>
            </a:r>
          </a:p>
          <a:p>
            <a:r>
              <a:rPr lang="fi-FI" dirty="0" smtClean="0"/>
              <a:t>Työsuhteen kesto					Irtisanomisaika</a:t>
            </a:r>
          </a:p>
          <a:p>
            <a:r>
              <a:rPr lang="fi-FI" dirty="0" smtClean="0"/>
              <a:t>Alle vuoden						14 päivää</a:t>
            </a:r>
          </a:p>
          <a:p>
            <a:r>
              <a:rPr lang="fi-FI" dirty="0" smtClean="0"/>
              <a:t>Yli vuoden alle 4 vuotta					1 kk</a:t>
            </a:r>
          </a:p>
          <a:p>
            <a:r>
              <a:rPr lang="fi-FI" dirty="0" smtClean="0"/>
              <a:t>Yli 8 vuotta, enintään 12 v.				2kk</a:t>
            </a:r>
          </a:p>
          <a:p>
            <a:r>
              <a:rPr lang="fi-FI" dirty="0" smtClean="0"/>
              <a:t>Yli 12 v							6 kk</a:t>
            </a:r>
          </a:p>
          <a:p>
            <a:endParaRPr lang="fi-FI" dirty="0"/>
          </a:p>
          <a:p>
            <a:r>
              <a:rPr lang="fi-FI" dirty="0" smtClean="0"/>
              <a:t>Työntekijän puolesta:</a:t>
            </a:r>
          </a:p>
          <a:p>
            <a:r>
              <a:rPr lang="fi-FI" dirty="0" smtClean="0"/>
              <a:t>Enintään 5 v						14 päivää</a:t>
            </a:r>
          </a:p>
          <a:p>
            <a:r>
              <a:rPr lang="fi-FI" dirty="0" smtClean="0"/>
              <a:t>Yli 5 v							1 kk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04539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187938" y="414456"/>
            <a:ext cx="10515600" cy="1325562"/>
          </a:xfrm>
        </p:spPr>
        <p:txBody>
          <a:bodyPr/>
          <a:lstStyle/>
          <a:p>
            <a:r>
              <a:rPr lang="fi-FI" dirty="0" smtClean="0"/>
              <a:t>Lomauttaminen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Lomauttaminen tarkoittaa, että työnantaja keskeyttää sopimukseen perustuvan työnteon ja palkanmaksun väliaikaisesti. Lomautuksen aikana työsuhde säilyy muuten voimassa.</a:t>
            </a:r>
          </a:p>
          <a:p>
            <a:r>
              <a:rPr lang="fi-FI" dirty="0"/>
              <a:t>Lomautus voi</a:t>
            </a:r>
          </a:p>
          <a:p>
            <a:pPr lvl="1"/>
            <a:r>
              <a:rPr lang="fi-FI" dirty="0"/>
              <a:t>keskeyttää työntekijän työnteon kokonaan tai lyhentää hänen säännöllistä päivittäistä tai viikoittaista työaikaansa</a:t>
            </a:r>
          </a:p>
          <a:p>
            <a:pPr lvl="1"/>
            <a:r>
              <a:rPr lang="fi-FI" dirty="0"/>
              <a:t>olla voimassa toistaiseksi tai määräaikaisesti</a:t>
            </a:r>
          </a:p>
          <a:p>
            <a:pPr lvl="1"/>
            <a:r>
              <a:rPr lang="fi-FI" dirty="0"/>
              <a:t>perustua työnantajan yksipuoliseen päätökseen tai työnantajan ja työntekijän väliseen sopimukseen.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45312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676400" y="1371600"/>
            <a:ext cx="10515600" cy="1325562"/>
          </a:xfrm>
        </p:spPr>
        <p:txBody>
          <a:bodyPr/>
          <a:lstStyle/>
          <a:p>
            <a:r>
              <a:rPr lang="fi-FI" dirty="0" smtClean="0"/>
              <a:t>Työsuhde, Milloin </a:t>
            </a:r>
            <a:r>
              <a:rPr lang="fi-FI" dirty="0" smtClean="0"/>
              <a:t>ollaan työsuhteessa?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45127" y="2987040"/>
            <a:ext cx="10515600" cy="3193097"/>
          </a:xfrm>
        </p:spPr>
        <p:txBody>
          <a:bodyPr/>
          <a:lstStyle/>
          <a:p>
            <a:pPr lvl="1"/>
            <a:r>
              <a:rPr lang="fi-FI" dirty="0"/>
              <a:t>Tehdään </a:t>
            </a:r>
            <a:r>
              <a:rPr lang="fi-FI" dirty="0" smtClean="0"/>
              <a:t>työtä työnantajan lukuun ja ehdoilla </a:t>
            </a:r>
            <a:endParaRPr lang="fi-FI" dirty="0"/>
          </a:p>
          <a:p>
            <a:pPr lvl="1"/>
            <a:r>
              <a:rPr lang="fi-FI" dirty="0"/>
              <a:t>Palkkaa </a:t>
            </a:r>
            <a:r>
              <a:rPr lang="fi-FI" dirty="0" smtClean="0"/>
              <a:t>vastaan henkilön aika työn antajan käytössä</a:t>
            </a:r>
            <a:endParaRPr lang="fi-FI" dirty="0"/>
          </a:p>
          <a:p>
            <a:pPr lvl="1"/>
            <a:r>
              <a:rPr lang="fi-FI" dirty="0"/>
              <a:t>Työnantaja johtaa ja valvoo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16423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604559" y="338707"/>
            <a:ext cx="10515600" cy="1325562"/>
          </a:xfrm>
        </p:spPr>
        <p:txBody>
          <a:bodyPr/>
          <a:lstStyle/>
          <a:p>
            <a:r>
              <a:rPr lang="fi-FI" dirty="0" smtClean="0"/>
              <a:t>Työsopimus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108662" y="1845425"/>
            <a:ext cx="10515600" cy="4351337"/>
          </a:xfrm>
        </p:spPr>
        <p:txBody>
          <a:bodyPr>
            <a:normAutofit fontScale="85000" lnSpcReduction="20000"/>
          </a:bodyPr>
          <a:lstStyle/>
          <a:p>
            <a:pPr lvl="1"/>
            <a:r>
              <a:rPr lang="fi-FI" dirty="0" smtClean="0"/>
              <a:t>Voimassa </a:t>
            </a:r>
            <a:r>
              <a:rPr lang="fi-FI" dirty="0"/>
              <a:t>toistaiseksi tai perustellusta syystä määräaikainen</a:t>
            </a:r>
          </a:p>
          <a:p>
            <a:pPr lvl="1"/>
            <a:r>
              <a:rPr lang="fi-FI" dirty="0"/>
              <a:t>Työn suorittamisen </a:t>
            </a:r>
            <a:r>
              <a:rPr lang="fi-FI" dirty="0" smtClean="0"/>
              <a:t>paikka</a:t>
            </a:r>
          </a:p>
          <a:p>
            <a:pPr lvl="1"/>
            <a:r>
              <a:rPr lang="fi-FI" dirty="0" smtClean="0"/>
              <a:t>Tehtävän kuvaus</a:t>
            </a:r>
          </a:p>
          <a:p>
            <a:pPr lvl="1"/>
            <a:r>
              <a:rPr lang="fi-FI" dirty="0" smtClean="0"/>
              <a:t>Mahdollinen koeaika</a:t>
            </a:r>
          </a:p>
          <a:p>
            <a:pPr lvl="1"/>
            <a:r>
              <a:rPr lang="fi-FI" dirty="0" smtClean="0"/>
              <a:t>Säännöllinen työaika tuntia/vrk, tuntia/vko, jaksotyössä tuntia/ viikkojaksossa</a:t>
            </a:r>
          </a:p>
          <a:p>
            <a:pPr lvl="1"/>
            <a:r>
              <a:rPr lang="fi-FI" dirty="0" smtClean="0"/>
              <a:t>Osa-aikatyössä keskimääräinen viikkotyöaika</a:t>
            </a:r>
          </a:p>
          <a:p>
            <a:pPr lvl="1"/>
            <a:r>
              <a:rPr lang="fi-FI" dirty="0" smtClean="0"/>
              <a:t>Palkka työsuhteen alussa</a:t>
            </a:r>
          </a:p>
          <a:p>
            <a:pPr lvl="1"/>
            <a:r>
              <a:rPr lang="fi-FI" dirty="0" smtClean="0"/>
              <a:t>Suoritustyössä takuupalkka</a:t>
            </a:r>
          </a:p>
          <a:p>
            <a:pPr lvl="1"/>
            <a:r>
              <a:rPr lang="fi-FI" dirty="0" smtClean="0"/>
              <a:t>Luontaisedut</a:t>
            </a:r>
          </a:p>
          <a:p>
            <a:pPr lvl="1"/>
            <a:r>
              <a:rPr lang="fi-FI" dirty="0" smtClean="0"/>
              <a:t>Pankki ja tilinumero palkan maksua varten</a:t>
            </a:r>
          </a:p>
          <a:p>
            <a:pPr lvl="1"/>
            <a:r>
              <a:rPr lang="fi-FI" dirty="0" smtClean="0"/>
              <a:t>Noudatettava työehtosopimus</a:t>
            </a:r>
            <a:endParaRPr lang="fi-FI" dirty="0"/>
          </a:p>
          <a:p>
            <a:r>
              <a:rPr lang="fi-FI" dirty="0"/>
              <a:t>Työsuhteen päättäminen( irtisanominen ja purkaminen)</a:t>
            </a:r>
          </a:p>
          <a:p>
            <a:r>
              <a:rPr lang="fi-FI" dirty="0"/>
              <a:t>Lomauttaminen</a:t>
            </a:r>
          </a:p>
          <a:p>
            <a:r>
              <a:rPr lang="fi-FI" dirty="0"/>
              <a:t>Työtodistus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62024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245489" y="1249138"/>
            <a:ext cx="10515600" cy="1325562"/>
          </a:xfrm>
        </p:spPr>
        <p:txBody>
          <a:bodyPr/>
          <a:lstStyle/>
          <a:p>
            <a:r>
              <a:rPr lang="fi-FI" dirty="0" smtClean="0"/>
              <a:t>Työsopimuksen </a:t>
            </a:r>
            <a:r>
              <a:rPr lang="fi-FI" dirty="0" smtClean="0"/>
              <a:t>tyypit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057236" y="3062778"/>
            <a:ext cx="10515600" cy="4351337"/>
          </a:xfrm>
        </p:spPr>
        <p:txBody>
          <a:bodyPr/>
          <a:lstStyle/>
          <a:p>
            <a:r>
              <a:rPr lang="fi-FI" dirty="0" smtClean="0"/>
              <a:t>Toistaiseksi</a:t>
            </a:r>
          </a:p>
          <a:p>
            <a:r>
              <a:rPr lang="fi-FI" dirty="0" smtClean="0"/>
              <a:t>Määräaikainen</a:t>
            </a:r>
          </a:p>
          <a:p>
            <a:endParaRPr lang="fi-FI" dirty="0"/>
          </a:p>
          <a:p>
            <a:r>
              <a:rPr lang="fi-FI" dirty="0" smtClean="0"/>
              <a:t>Kirjallisesti</a:t>
            </a:r>
            <a:endParaRPr lang="fi-FI" dirty="0"/>
          </a:p>
          <a:p>
            <a:r>
              <a:rPr lang="fi-FI" dirty="0" smtClean="0"/>
              <a:t>Suullinen riittää, näyttötaakka työntekijällä</a:t>
            </a:r>
          </a:p>
        </p:txBody>
      </p:sp>
      <p:pic>
        <p:nvPicPr>
          <p:cNvPr id="1026" name="Picture 2" descr="Työsopimuslaki muuttuu kilpailukieltojen osalta - Yrittajat.f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6128" y="2658254"/>
            <a:ext cx="4275414" cy="2013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5836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766878" y="321205"/>
            <a:ext cx="10515600" cy="1325562"/>
          </a:xfrm>
        </p:spPr>
        <p:txBody>
          <a:bodyPr/>
          <a:lstStyle/>
          <a:p>
            <a:r>
              <a:rPr lang="fi-FI" dirty="0" smtClean="0"/>
              <a:t>Työaika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554480" y="2192867"/>
            <a:ext cx="10515600" cy="4351337"/>
          </a:xfrm>
        </p:spPr>
        <p:txBody>
          <a:bodyPr/>
          <a:lstStyle/>
          <a:p>
            <a:r>
              <a:rPr lang="fi-FI" dirty="0" smtClean="0"/>
              <a:t>Noudattaa usein yrityksen aukioloaikoja</a:t>
            </a:r>
          </a:p>
          <a:p>
            <a:r>
              <a:rPr lang="fi-FI" dirty="0" smtClean="0"/>
              <a:t>Työaikalaki määrittelee rajat</a:t>
            </a:r>
          </a:p>
          <a:p>
            <a:r>
              <a:rPr lang="fi-FI" dirty="0" smtClean="0"/>
              <a:t>Organisaatioissa työvuoroluettelot</a:t>
            </a:r>
          </a:p>
          <a:p>
            <a:r>
              <a:rPr lang="fi-FI" dirty="0" smtClean="0"/>
              <a:t>Säännöllinen ja liukuva työaika</a:t>
            </a:r>
          </a:p>
          <a:p>
            <a:r>
              <a:rPr lang="fi-FI" dirty="0" smtClean="0"/>
              <a:t>Yötyö 23.00-6.00</a:t>
            </a:r>
          </a:p>
          <a:p>
            <a:r>
              <a:rPr lang="fi-FI" dirty="0" smtClean="0"/>
              <a:t>Ylityö yli 8h vrk tai </a:t>
            </a:r>
            <a:r>
              <a:rPr lang="fi-FI" dirty="0" smtClean="0"/>
              <a:t>40h/vko</a:t>
            </a:r>
          </a:p>
          <a:p>
            <a:r>
              <a:rPr lang="fi-FI" dirty="0" smtClean="0"/>
              <a:t>Ylityöstä sovittava ennakkoon -&gt; korvaus korotettuna</a:t>
            </a:r>
          </a:p>
          <a:p>
            <a:r>
              <a:rPr lang="fi-FI" dirty="0" smtClean="0"/>
              <a:t>Lisätyö myös sovittava ennakkoon -&gt; normaali työkorvaus</a:t>
            </a: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8800" y="2192867"/>
            <a:ext cx="22860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6048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220403" y="376581"/>
            <a:ext cx="10515600" cy="1325562"/>
          </a:xfrm>
        </p:spPr>
        <p:txBody>
          <a:bodyPr/>
          <a:lstStyle/>
          <a:p>
            <a:r>
              <a:rPr lang="fi-FI" dirty="0" smtClean="0"/>
              <a:t>Vuosiloman käsitteet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460269" y="2105891"/>
            <a:ext cx="10515600" cy="4351337"/>
          </a:xfrm>
        </p:spPr>
        <p:txBody>
          <a:bodyPr/>
          <a:lstStyle/>
          <a:p>
            <a:r>
              <a:rPr lang="fi-FI" dirty="0" smtClean="0"/>
              <a:t>Lomanmääräytymisvuosi 12 1.4.-31.3. 2 pv täydeltä kuukaudelta</a:t>
            </a:r>
          </a:p>
          <a:p>
            <a:r>
              <a:rPr lang="fi-FI" dirty="0" smtClean="0"/>
              <a:t>Lomakausi 1.5.-30.9.</a:t>
            </a:r>
          </a:p>
          <a:p>
            <a:r>
              <a:rPr lang="fi-FI" dirty="0" smtClean="0"/>
              <a:t>Vuosiloman pituus. 24 pv, jos koko lomanmääräytymisvuoden töissä ja jatkuu. 6 talvilomapäivää.</a:t>
            </a:r>
          </a:p>
          <a:p>
            <a:r>
              <a:rPr lang="fi-FI" dirty="0" smtClean="0"/>
              <a:t>Vuosilomanansainta</a:t>
            </a:r>
          </a:p>
          <a:p>
            <a:r>
              <a:rPr lang="fi-FI" dirty="0" smtClean="0"/>
              <a:t>Vuosilomapalkka</a:t>
            </a:r>
          </a:p>
          <a:p>
            <a:r>
              <a:rPr lang="fi-FI" dirty="0" smtClean="0"/>
              <a:t>Lomaltapaluuraha ja lomaraha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43975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750647" y="549722"/>
            <a:ext cx="10515600" cy="1325562"/>
          </a:xfrm>
        </p:spPr>
        <p:txBody>
          <a:bodyPr/>
          <a:lstStyle/>
          <a:p>
            <a:r>
              <a:rPr lang="fi-FI" dirty="0" smtClean="0"/>
              <a:t>Perhevapaat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2455333"/>
            <a:ext cx="10515600" cy="3721630"/>
          </a:xfrm>
        </p:spPr>
        <p:txBody>
          <a:bodyPr/>
          <a:lstStyle/>
          <a:p>
            <a:r>
              <a:rPr lang="fi-FI" dirty="0" smtClean="0"/>
              <a:t>Äitiysvapaa</a:t>
            </a:r>
          </a:p>
          <a:p>
            <a:r>
              <a:rPr lang="fi-FI" dirty="0" smtClean="0"/>
              <a:t>Isyysvapaa</a:t>
            </a:r>
          </a:p>
          <a:p>
            <a:r>
              <a:rPr lang="fi-FI" dirty="0" smtClean="0"/>
              <a:t>Vanhempainvapaa</a:t>
            </a:r>
          </a:p>
          <a:p>
            <a:r>
              <a:rPr lang="fi-FI" dirty="0" smtClean="0"/>
              <a:t>Hoitovapaa (alle 10v)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16459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803783" y="674167"/>
            <a:ext cx="10515600" cy="1325562"/>
          </a:xfrm>
        </p:spPr>
        <p:txBody>
          <a:bodyPr/>
          <a:lstStyle/>
          <a:p>
            <a:r>
              <a:rPr lang="fi-FI" dirty="0" smtClean="0"/>
              <a:t>Työntekijän sosiaaliturva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262448" y="2857268"/>
            <a:ext cx="10515600" cy="3713163"/>
          </a:xfrm>
        </p:spPr>
        <p:txBody>
          <a:bodyPr/>
          <a:lstStyle/>
          <a:p>
            <a:r>
              <a:rPr lang="fi-FI" dirty="0" smtClean="0"/>
              <a:t>Työttömyyspäiväraha</a:t>
            </a:r>
          </a:p>
          <a:p>
            <a:r>
              <a:rPr lang="fi-FI" dirty="0" smtClean="0"/>
              <a:t>Työmarkkinatuki</a:t>
            </a:r>
          </a:p>
          <a:p>
            <a:r>
              <a:rPr lang="fi-FI" dirty="0" smtClean="0"/>
              <a:t>Palkkaturva</a:t>
            </a:r>
          </a:p>
          <a:p>
            <a:r>
              <a:rPr lang="fi-FI" dirty="0" smtClean="0"/>
              <a:t>Työntekijän eläketurva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98012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431418" y="398224"/>
            <a:ext cx="10515600" cy="1325562"/>
          </a:xfrm>
        </p:spPr>
        <p:txBody>
          <a:bodyPr/>
          <a:lstStyle/>
          <a:p>
            <a:r>
              <a:rPr lang="fi-FI" dirty="0" smtClean="0"/>
              <a:t>Työsuhteen lait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726276" y="1767840"/>
            <a:ext cx="10515600" cy="4351337"/>
          </a:xfrm>
        </p:spPr>
        <p:txBody>
          <a:bodyPr>
            <a:normAutofit fontScale="92500" lnSpcReduction="20000"/>
          </a:bodyPr>
          <a:lstStyle/>
          <a:p>
            <a:r>
              <a:rPr lang="fi-FI" dirty="0" smtClean="0"/>
              <a:t>Työsopimuslaki</a:t>
            </a:r>
          </a:p>
          <a:p>
            <a:r>
              <a:rPr lang="fi-FI" dirty="0" smtClean="0"/>
              <a:t>Työaikalaki</a:t>
            </a:r>
          </a:p>
          <a:p>
            <a:r>
              <a:rPr lang="fi-FI" dirty="0" smtClean="0"/>
              <a:t>Vuosilomalaki</a:t>
            </a:r>
          </a:p>
          <a:p>
            <a:r>
              <a:rPr lang="fi-FI" dirty="0" smtClean="0"/>
              <a:t>Laki nuorista työntekijöistä</a:t>
            </a:r>
          </a:p>
          <a:p>
            <a:r>
              <a:rPr lang="fi-FI" dirty="0" smtClean="0"/>
              <a:t>Asetus nuorille työntekijöille erityisen haitallisista töistä ja vaarallisista töistä</a:t>
            </a:r>
          </a:p>
          <a:p>
            <a:r>
              <a:rPr lang="fi-FI" dirty="0" smtClean="0"/>
              <a:t>Työministeriön päätös nuorille sopivista kevyistä töistä</a:t>
            </a:r>
          </a:p>
          <a:p>
            <a:r>
              <a:rPr lang="fi-FI" dirty="0" smtClean="0"/>
              <a:t>Laki ammatillisesta koulutuksesta</a:t>
            </a:r>
          </a:p>
          <a:p>
            <a:r>
              <a:rPr lang="fi-FI" dirty="0" smtClean="0"/>
              <a:t>Asetus ammatillisesta koulutuksesta</a:t>
            </a:r>
          </a:p>
          <a:p>
            <a:r>
              <a:rPr lang="fi-FI" dirty="0" smtClean="0"/>
              <a:t>Opintovapaalaki</a:t>
            </a:r>
          </a:p>
          <a:p>
            <a:r>
              <a:rPr lang="fi-FI" dirty="0" smtClean="0"/>
              <a:t>Työturvallisuuslaki</a:t>
            </a:r>
          </a:p>
        </p:txBody>
      </p:sp>
    </p:spTree>
    <p:extLst>
      <p:ext uri="{BB962C8B-B14F-4D97-AF65-F5344CB8AC3E}">
        <p14:creationId xmlns:p14="http://schemas.microsoft.com/office/powerpoint/2010/main" val="3263703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024649" y="1031270"/>
            <a:ext cx="10515600" cy="1325562"/>
          </a:xfrm>
        </p:spPr>
        <p:txBody>
          <a:bodyPr>
            <a:normAutofit/>
          </a:bodyPr>
          <a:lstStyle/>
          <a:p>
            <a:r>
              <a:rPr lang="fi-FI" dirty="0" smtClean="0"/>
              <a:t>Yleiset velvollisuudet työntekijällä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43000" y="2683932"/>
            <a:ext cx="9872871" cy="3412067"/>
          </a:xfrm>
        </p:spPr>
        <p:txBody>
          <a:bodyPr/>
          <a:lstStyle/>
          <a:p>
            <a:r>
              <a:rPr lang="fi-FI" dirty="0" smtClean="0"/>
              <a:t>Tärkein suorittaa työsopimuksessa sovitut työt huolellisesti noudattaen työnantajan antamia määräyksiä</a:t>
            </a:r>
          </a:p>
          <a:p>
            <a:r>
              <a:rPr lang="fi-FI" dirty="0" smtClean="0"/>
              <a:t>Työnantaja määrää työn sisällön, laadun, työajan ja työpaikan</a:t>
            </a:r>
          </a:p>
          <a:p>
            <a:r>
              <a:rPr lang="fi-FI" dirty="0" smtClean="0"/>
              <a:t>Työntekijän kuuluu pukeutua työssään asianmukaisesti ottaen huomioon työn vaatimukset</a:t>
            </a:r>
          </a:p>
          <a:p>
            <a:r>
              <a:rPr lang="fi-FI" dirty="0" smtClean="0"/>
              <a:t>Työt tulee suorittaa ainoastaan työvuoroluettelossa mainittuna työaikana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34510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889382" y="928468"/>
            <a:ext cx="10515600" cy="1325562"/>
          </a:xfrm>
        </p:spPr>
        <p:txBody>
          <a:bodyPr>
            <a:normAutofit/>
          </a:bodyPr>
          <a:lstStyle/>
          <a:p>
            <a:r>
              <a:rPr lang="fi-FI" dirty="0" smtClean="0"/>
              <a:t>Esimerkkejä työntekijän velvollisuuksista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90044" y="2456935"/>
            <a:ext cx="9872871" cy="2850292"/>
          </a:xfrm>
        </p:spPr>
        <p:txBody>
          <a:bodyPr/>
          <a:lstStyle/>
          <a:p>
            <a:r>
              <a:rPr lang="fi-FI" dirty="0" smtClean="0"/>
              <a:t>Ilmoitusvelvollisuus työturvallisuuteen liittyvistä puutteista</a:t>
            </a:r>
          </a:p>
          <a:p>
            <a:r>
              <a:rPr lang="fi-FI" dirty="0" smtClean="0"/>
              <a:t>Uskollisuusvelvollisuus</a:t>
            </a:r>
          </a:p>
          <a:p>
            <a:r>
              <a:rPr lang="fi-FI" dirty="0" smtClean="0"/>
              <a:t>Liike- ja ammattisalaisuuksien ilmaisukielto</a:t>
            </a:r>
          </a:p>
          <a:p>
            <a:r>
              <a:rPr lang="fi-FI" dirty="0" smtClean="0"/>
              <a:t>Lahjomiskielto</a:t>
            </a:r>
          </a:p>
          <a:p>
            <a:r>
              <a:rPr lang="fi-FI" dirty="0" smtClean="0"/>
              <a:t>Kielto kilpailevasta työsopimuksesta</a:t>
            </a: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767" y="3355895"/>
            <a:ext cx="22860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4780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003006" y="923057"/>
            <a:ext cx="10515600" cy="1325562"/>
          </a:xfrm>
        </p:spPr>
        <p:txBody>
          <a:bodyPr>
            <a:normAutofit/>
          </a:bodyPr>
          <a:lstStyle/>
          <a:p>
            <a:r>
              <a:rPr lang="fi-FI" dirty="0" smtClean="0"/>
              <a:t>Työnantajan työnjohto- ja valvontaoikeus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282809" y="2430162"/>
            <a:ext cx="9872871" cy="2553729"/>
          </a:xfrm>
        </p:spPr>
        <p:txBody>
          <a:bodyPr/>
          <a:lstStyle/>
          <a:p>
            <a:r>
              <a:rPr lang="fi-FI" dirty="0"/>
              <a:t>k</a:t>
            </a:r>
            <a:r>
              <a:rPr lang="fi-FI" dirty="0" smtClean="0"/>
              <a:t>ohdistuu ainoastaan työaikaan</a:t>
            </a:r>
          </a:p>
          <a:p>
            <a:r>
              <a:rPr lang="fi-FI" dirty="0" smtClean="0"/>
              <a:t>Oikeus järjestää muuta </a:t>
            </a:r>
            <a:r>
              <a:rPr lang="fi-FI" dirty="0" smtClean="0"/>
              <a:t>työtä (työsopimus)</a:t>
            </a:r>
            <a:endParaRPr lang="fi-FI" dirty="0" smtClean="0"/>
          </a:p>
          <a:p>
            <a:r>
              <a:rPr lang="fi-FI" dirty="0" smtClean="0"/>
              <a:t>Tulkintaoikeus työlainsäädännöstä ja sopimuksista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91243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739825" y="500320"/>
            <a:ext cx="10515600" cy="1325562"/>
          </a:xfrm>
        </p:spPr>
        <p:txBody>
          <a:bodyPr/>
          <a:lstStyle/>
          <a:p>
            <a:r>
              <a:rPr lang="fi-FI" dirty="0" smtClean="0"/>
              <a:t>Tietosuoja (GDPR)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916022" y="2539699"/>
            <a:ext cx="9872871" cy="3064476"/>
          </a:xfrm>
        </p:spPr>
        <p:txBody>
          <a:bodyPr/>
          <a:lstStyle/>
          <a:p>
            <a:r>
              <a:rPr lang="fi-FI" dirty="0" smtClean="0"/>
              <a:t>Asiakkaiden tiedot</a:t>
            </a:r>
          </a:p>
          <a:p>
            <a:r>
              <a:rPr lang="fi-FI" dirty="0" smtClean="0"/>
              <a:t>Omat tiedot</a:t>
            </a:r>
          </a:p>
          <a:p>
            <a:r>
              <a:rPr lang="fi-FI" dirty="0" smtClean="0"/>
              <a:t>Työnantajan asiat</a:t>
            </a: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3062" y="2786062"/>
            <a:ext cx="1285875" cy="1285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631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300592" y="841897"/>
            <a:ext cx="10515600" cy="1325562"/>
          </a:xfrm>
        </p:spPr>
        <p:txBody>
          <a:bodyPr>
            <a:normAutofit/>
          </a:bodyPr>
          <a:lstStyle/>
          <a:p>
            <a:r>
              <a:rPr lang="fi-FI" dirty="0" smtClean="0"/>
              <a:t>Työnantajan palkanmaksuvelvollisuus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238927" y="2226944"/>
            <a:ext cx="9872871" cy="3426941"/>
          </a:xfrm>
        </p:spPr>
        <p:txBody>
          <a:bodyPr/>
          <a:lstStyle/>
          <a:p>
            <a:r>
              <a:rPr lang="fi-FI" dirty="0" smtClean="0"/>
              <a:t>Työehtosopimuksen mukaan</a:t>
            </a:r>
          </a:p>
          <a:p>
            <a:r>
              <a:rPr lang="fi-FI" dirty="0" smtClean="0"/>
              <a:t>Työsopimus</a:t>
            </a:r>
          </a:p>
          <a:p>
            <a:r>
              <a:rPr lang="fi-FI" dirty="0" smtClean="0"/>
              <a:t>Pidätykset </a:t>
            </a:r>
            <a:r>
              <a:rPr lang="fi-FI" dirty="0" smtClean="0"/>
              <a:t>palkasta</a:t>
            </a:r>
          </a:p>
          <a:p>
            <a:r>
              <a:rPr lang="fi-FI" dirty="0" smtClean="0"/>
              <a:t>Samapalkkaisuuden </a:t>
            </a:r>
            <a:r>
              <a:rPr lang="fi-FI" dirty="0" smtClean="0"/>
              <a:t>periaate</a:t>
            </a:r>
          </a:p>
          <a:p>
            <a:r>
              <a:rPr lang="fi-FI" dirty="0" smtClean="0"/>
              <a:t>Palkanmaksukausi ja –aika</a:t>
            </a:r>
          </a:p>
          <a:p>
            <a:r>
              <a:rPr lang="fi-FI" dirty="0" smtClean="0"/>
              <a:t>Takaisinperintä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55981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653255" y="749916"/>
            <a:ext cx="10515600" cy="1325562"/>
          </a:xfrm>
        </p:spPr>
        <p:txBody>
          <a:bodyPr/>
          <a:lstStyle/>
          <a:p>
            <a:r>
              <a:rPr lang="fi-FI" dirty="0" smtClean="0"/>
              <a:t>Pidätykset palkasta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381535" y="2307126"/>
            <a:ext cx="9872871" cy="3183467"/>
          </a:xfrm>
        </p:spPr>
        <p:txBody>
          <a:bodyPr/>
          <a:lstStyle/>
          <a:p>
            <a:r>
              <a:rPr lang="fi-FI" dirty="0" smtClean="0"/>
              <a:t>Ennakonpidätys palkasta</a:t>
            </a:r>
          </a:p>
          <a:p>
            <a:r>
              <a:rPr lang="fi-FI" dirty="0" smtClean="0"/>
              <a:t>Työntekijän työeläkemaksuosuus</a:t>
            </a:r>
          </a:p>
          <a:p>
            <a:r>
              <a:rPr lang="fi-FI" dirty="0" smtClean="0"/>
              <a:t>Työttömyysvakuutusmaksuosuus</a:t>
            </a:r>
          </a:p>
          <a:p>
            <a:r>
              <a:rPr lang="fi-FI" dirty="0" smtClean="0"/>
              <a:t>Ay-jäsenmaksu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05485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6875DA71825A9E4698BDC34A3D910E9D" ma:contentTypeVersion="11" ma:contentTypeDescription="Luo uusi asiakirja." ma:contentTypeScope="" ma:versionID="2b1f2887179d5c12bfb48bdee5e0fbb9">
  <xsd:schema xmlns:xsd="http://www.w3.org/2001/XMLSchema" xmlns:xs="http://www.w3.org/2001/XMLSchema" xmlns:p="http://schemas.microsoft.com/office/2006/metadata/properties" xmlns:ns3="32e11f35-fb05-4c90-b9f1-c78a58a1e417" xmlns:ns4="5d6b0415-9d9e-41c0-9e08-970b7e9f424d" targetNamespace="http://schemas.microsoft.com/office/2006/metadata/properties" ma:root="true" ma:fieldsID="a10f1a8a976f9f35519dc87212575677" ns3:_="" ns4:_="">
    <xsd:import namespace="32e11f35-fb05-4c90-b9f1-c78a58a1e417"/>
    <xsd:import namespace="5d6b0415-9d9e-41c0-9e08-970b7e9f424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DateTaken" minOccurs="0"/>
                <xsd:element ref="ns4:MediaServiceLocation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e11f35-fb05-4c90-b9f1-c78a58a1e41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6b0415-9d9e-41c0-9e08-970b7e9f42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62AAC50-2E04-4C4F-8168-A71CCABF504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2e11f35-fb05-4c90-b9f1-c78a58a1e417"/>
    <ds:schemaRef ds:uri="5d6b0415-9d9e-41c0-9e08-970b7e9f42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6271E5E-F089-46E9-8BED-EF7E3EA17E8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5309235-1C2A-413C-8AE6-939A49571B38}">
  <ds:schemaRefs>
    <ds:schemaRef ds:uri="http://schemas.microsoft.com/office/2006/metadata/properties"/>
    <ds:schemaRef ds:uri="32e11f35-fb05-4c90-b9f1-c78a58a1e417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5d6b0415-9d9e-41c0-9e08-970b7e9f424d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TM02900769[[fn=Retrospekti]]</Template>
  <TotalTime>196</TotalTime>
  <Words>619</Words>
  <Application>Microsoft Office PowerPoint</Application>
  <PresentationFormat>Laajakuva</PresentationFormat>
  <Paragraphs>158</Paragraphs>
  <Slides>25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25</vt:i4>
      </vt:variant>
    </vt:vector>
  </HeadingPairs>
  <TitlesOfParts>
    <vt:vector size="31" baseType="lpstr">
      <vt:lpstr>Arial</vt:lpstr>
      <vt:lpstr>Calibri</vt:lpstr>
      <vt:lpstr>Calibri Light</vt:lpstr>
      <vt:lpstr>Wingdings 2</vt:lpstr>
      <vt:lpstr>HDOfficeLightV0</vt:lpstr>
      <vt:lpstr>1_HDOfficeLightV0</vt:lpstr>
      <vt:lpstr>Keskeiset työsuhdeasiat</vt:lpstr>
      <vt:lpstr>Työsuhde, Milloin ollaan työsuhteessa?</vt:lpstr>
      <vt:lpstr>Työsuhteen lait</vt:lpstr>
      <vt:lpstr>Yleiset velvollisuudet työntekijällä</vt:lpstr>
      <vt:lpstr>Esimerkkejä työntekijän velvollisuuksista</vt:lpstr>
      <vt:lpstr>Työnantajan työnjohto- ja valvontaoikeus</vt:lpstr>
      <vt:lpstr>Tietosuoja (GDPR)</vt:lpstr>
      <vt:lpstr>Työnantajan palkanmaksuvelvollisuus</vt:lpstr>
      <vt:lpstr>Pidätykset palkasta</vt:lpstr>
      <vt:lpstr>Palkan luontaisedut</vt:lpstr>
      <vt:lpstr>Muita työnantajan velvollisuuksia</vt:lpstr>
      <vt:lpstr>Työn päättyminen</vt:lpstr>
      <vt:lpstr>Irtisanominen</vt:lpstr>
      <vt:lpstr>Irtisanominen</vt:lpstr>
      <vt:lpstr>Irtisanomisen peruste ei ole</vt:lpstr>
      <vt:lpstr>Työsuhteen purkaminen</vt:lpstr>
      <vt:lpstr>Työtodistus</vt:lpstr>
      <vt:lpstr>Työajan päättyminen</vt:lpstr>
      <vt:lpstr>Lomauttaminen</vt:lpstr>
      <vt:lpstr>Työsopimus</vt:lpstr>
      <vt:lpstr>Työsopimuksen tyypit</vt:lpstr>
      <vt:lpstr>Työaika</vt:lpstr>
      <vt:lpstr>Vuosiloman käsitteet</vt:lpstr>
      <vt:lpstr>Perhevapaat</vt:lpstr>
      <vt:lpstr>Työntekijän sosiaaliturva</vt:lpstr>
    </vt:vector>
  </TitlesOfParts>
  <Company>Savon koulutuskuntayhtymä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Keskeiset työsuhdeasiat</dc:title>
  <dc:creator>Löytynoja Juha</dc:creator>
  <cp:lastModifiedBy>Soininen Kari</cp:lastModifiedBy>
  <cp:revision>34</cp:revision>
  <dcterms:created xsi:type="dcterms:W3CDTF">2015-08-25T05:39:02Z</dcterms:created>
  <dcterms:modified xsi:type="dcterms:W3CDTF">2022-01-20T06:37:44Z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0x0101006875DA71825A9E4698BDC34A3D910E9D</vt:lpwstr>
  </property>
</Properties>
</file>