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vi.fi/web/avi/elinkeinot#.VqNmtic8Kpo" TargetMode="External"/><Relationship Id="rId3" Type="http://schemas.openxmlformats.org/officeDocument/2006/relationships/hyperlink" Target="http://uusyrityskeskus.fi/" TargetMode="External"/><Relationship Id="rId7" Type="http://schemas.openxmlformats.org/officeDocument/2006/relationships/hyperlink" Target="http://www.vero.fi/fi-FI/Yritys_ja_yhteisoasiakkaat/Perustaminen" TargetMode="External"/><Relationship Id="rId2" Type="http://schemas.openxmlformats.org/officeDocument/2006/relationships/hyperlink" Target="http://toimistot.te-palvelut.fi/pohjois-savo/aloittavalleyrittajall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rh.fi/fi/kaupparekisteri.html" TargetMode="External"/><Relationship Id="rId5" Type="http://schemas.openxmlformats.org/officeDocument/2006/relationships/hyperlink" Target="http://www.walakky.fi/" TargetMode="External"/><Relationship Id="rId4" Type="http://schemas.openxmlformats.org/officeDocument/2006/relationships/hyperlink" Target="http://www.kuopionseudunuusyrityskeskus.fi/" TargetMode="External"/><Relationship Id="rId9" Type="http://schemas.openxmlformats.org/officeDocument/2006/relationships/hyperlink" Target="http://www.ely-keskus.fi/web/ely/elinkeinot#.VqNnIic8Kpo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oma.yrityssuomi.fi/" TargetMode="External"/><Relationship Id="rId2" Type="http://schemas.openxmlformats.org/officeDocument/2006/relationships/hyperlink" Target="http://www.yrityssuomi.fi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nsimetri.fi/fi/materiaalit-ja-oppaat" TargetMode="External"/><Relationship Id="rId5" Type="http://schemas.openxmlformats.org/officeDocument/2006/relationships/hyperlink" Target="http://www.perustamisopas.fi/" TargetMode="External"/><Relationship Id="rId4" Type="http://schemas.openxmlformats.org/officeDocument/2006/relationships/hyperlink" Target="http://te-palvelut.fi/te/fi/tyonantajalle/yrittajalle/aloittavan_yrittajan_palvelut/starttiraha/index.htm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G6TLWM4zZM" TargetMode="External"/><Relationship Id="rId2" Type="http://schemas.openxmlformats.org/officeDocument/2006/relationships/hyperlink" Target="https://www.youtube.com/watch?v=ow8AGVbrArw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crmIShpjUh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smtClean="0"/>
              <a:t>YRITTÄJÄPOLKU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fi-FI" dirty="0" smtClean="0">
              <a:solidFill>
                <a:schemeClr val="accent2"/>
              </a:solidFill>
            </a:endParaRPr>
          </a:p>
          <a:p>
            <a:pPr algn="ctr"/>
            <a:r>
              <a:rPr lang="fi-FI" dirty="0" smtClean="0">
                <a:solidFill>
                  <a:schemeClr val="accent2"/>
                </a:solidFill>
              </a:rPr>
              <a:t> YRITYKSEN PERUSTAMISEN VAIHEET </a:t>
            </a:r>
            <a:endParaRPr lang="fi-FI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783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PAPERITYÖT JATKUU..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fi-FI" sz="2400" b="1" dirty="0" smtClean="0">
                <a:solidFill>
                  <a:schemeClr val="accent2"/>
                </a:solidFill>
              </a:rPr>
              <a:t>5. Kirjanpito</a:t>
            </a:r>
            <a:r>
              <a:rPr lang="fi-FI" sz="2400" b="1" dirty="0">
                <a:solidFill>
                  <a:schemeClr val="accent2"/>
                </a:solidFill>
              </a:rPr>
              <a:t/>
            </a:r>
            <a:br>
              <a:rPr lang="fi-FI" sz="2400" b="1" dirty="0">
                <a:solidFill>
                  <a:schemeClr val="accent2"/>
                </a:solidFill>
              </a:rPr>
            </a:br>
            <a:endParaRPr lang="fi-FI" sz="2400" b="1" dirty="0" smtClean="0">
              <a:solidFill>
                <a:schemeClr val="accent2"/>
              </a:solidFill>
            </a:endParaRPr>
          </a:p>
          <a:p>
            <a:r>
              <a:rPr lang="fi-FI" sz="2400" dirty="0">
                <a:solidFill>
                  <a:schemeClr val="accent2"/>
                </a:solidFill>
              </a:rPr>
              <a:t>y</a:t>
            </a:r>
            <a:r>
              <a:rPr lang="fi-FI" sz="2400" dirty="0" smtClean="0">
                <a:solidFill>
                  <a:schemeClr val="accent2"/>
                </a:solidFill>
              </a:rPr>
              <a:t>rittäjä </a:t>
            </a:r>
            <a:r>
              <a:rPr lang="fi-FI" sz="2400" dirty="0">
                <a:solidFill>
                  <a:schemeClr val="accent2"/>
                </a:solidFill>
              </a:rPr>
              <a:t>on kirjanpitovelvollinen, eli </a:t>
            </a:r>
            <a:r>
              <a:rPr lang="fi-FI" sz="2400" dirty="0" smtClean="0">
                <a:solidFill>
                  <a:schemeClr val="accent2"/>
                </a:solidFill>
              </a:rPr>
              <a:t>yrityksen toiminnasta syntyviä kuitteja, laskuja, tiliotteita yms. </a:t>
            </a:r>
            <a:r>
              <a:rPr lang="fi-FI" sz="2400" dirty="0">
                <a:solidFill>
                  <a:schemeClr val="accent2"/>
                </a:solidFill>
              </a:rPr>
              <a:t>täytyy kerätä ja säilyttää ja </a:t>
            </a:r>
            <a:r>
              <a:rPr lang="fi-FI" sz="2400" dirty="0" smtClean="0">
                <a:solidFill>
                  <a:schemeClr val="accent2"/>
                </a:solidFill>
              </a:rPr>
              <a:t>niistä </a:t>
            </a:r>
            <a:r>
              <a:rPr lang="fi-FI" sz="2400" dirty="0">
                <a:solidFill>
                  <a:schemeClr val="accent2"/>
                </a:solidFill>
              </a:rPr>
              <a:t>pitää tehdä </a:t>
            </a:r>
            <a:r>
              <a:rPr lang="fi-FI" sz="2400" dirty="0" smtClean="0">
                <a:solidFill>
                  <a:schemeClr val="accent2"/>
                </a:solidFill>
              </a:rPr>
              <a:t>kirjanpito</a:t>
            </a:r>
          </a:p>
          <a:p>
            <a:r>
              <a:rPr lang="fi-FI" sz="2400" dirty="0" smtClean="0">
                <a:solidFill>
                  <a:schemeClr val="accent2"/>
                </a:solidFill>
              </a:rPr>
              <a:t>asiantuntevan </a:t>
            </a:r>
            <a:r>
              <a:rPr lang="fi-FI" sz="2400" dirty="0">
                <a:solidFill>
                  <a:schemeClr val="accent2"/>
                </a:solidFill>
              </a:rPr>
              <a:t>kirjanpitäjän palkkaaminen säästää yrittäjän kirjanpidon kiemuroilta ja vapauttaa yrittäjän aikaa </a:t>
            </a:r>
            <a:r>
              <a:rPr lang="fi-FI" sz="2400" dirty="0" smtClean="0">
                <a:solidFill>
                  <a:schemeClr val="accent2"/>
                </a:solidFill>
              </a:rPr>
              <a:t>varsinaiseen yritystoiminnan pyörittämiseen</a:t>
            </a:r>
            <a:endParaRPr lang="fi-FI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274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APUA ALOITUKSEEN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40211"/>
          </a:xfrm>
        </p:spPr>
        <p:txBody>
          <a:bodyPr/>
          <a:lstStyle/>
          <a:p>
            <a:r>
              <a:rPr lang="fi-FI" dirty="0" smtClean="0"/>
              <a:t>Yritystoiminnan perustamiseen ja aloittamiseen saa apua monesta paikasta:</a:t>
            </a:r>
          </a:p>
          <a:p>
            <a:pPr lvl="1"/>
            <a:r>
              <a:rPr lang="fi-FI" dirty="0" smtClean="0"/>
              <a:t>1. </a:t>
            </a:r>
            <a:r>
              <a:rPr lang="fi-FI" dirty="0"/>
              <a:t>TE-toimistot </a:t>
            </a:r>
            <a:r>
              <a:rPr lang="fi-FI" dirty="0">
                <a:hlinkClick r:id="rId2"/>
              </a:rPr>
              <a:t>http://</a:t>
            </a:r>
            <a:r>
              <a:rPr lang="fi-FI" dirty="0" smtClean="0">
                <a:hlinkClick r:id="rId2"/>
              </a:rPr>
              <a:t>toimistot.te-palvelut.fi/pohjois-savo/aloittavalleyrittajalle</a:t>
            </a:r>
            <a:endParaRPr lang="fi-FI" dirty="0" smtClean="0"/>
          </a:p>
          <a:p>
            <a:pPr lvl="1"/>
            <a:r>
              <a:rPr lang="fi-FI" dirty="0" smtClean="0"/>
              <a:t>2. </a:t>
            </a:r>
            <a:r>
              <a:rPr lang="fi-FI" dirty="0"/>
              <a:t>Uusyrityskeskukset </a:t>
            </a:r>
            <a:r>
              <a:rPr lang="fi-FI" dirty="0">
                <a:hlinkClick r:id="rId3"/>
              </a:rPr>
              <a:t>http://uusyrityskeskus.fi</a:t>
            </a:r>
            <a:r>
              <a:rPr lang="fi-FI" dirty="0" smtClean="0">
                <a:hlinkClick r:id="rId3"/>
              </a:rPr>
              <a:t>/</a:t>
            </a:r>
            <a:endParaRPr lang="fi-FI" dirty="0" smtClean="0"/>
          </a:p>
          <a:p>
            <a:pPr lvl="2"/>
            <a:r>
              <a:rPr lang="fi-FI" dirty="0"/>
              <a:t>Kuopio </a:t>
            </a:r>
            <a:r>
              <a:rPr lang="fi-FI" dirty="0">
                <a:hlinkClick r:id="rId4"/>
              </a:rPr>
              <a:t>http://www.kuopionseudunuusyrityskeskus.fi</a:t>
            </a:r>
            <a:r>
              <a:rPr lang="fi-FI" dirty="0" smtClean="0">
                <a:hlinkClick r:id="rId4"/>
              </a:rPr>
              <a:t>/</a:t>
            </a:r>
            <a:endParaRPr lang="fi-FI" dirty="0" smtClean="0"/>
          </a:p>
          <a:p>
            <a:pPr lvl="2"/>
            <a:r>
              <a:rPr lang="fi-FI" dirty="0"/>
              <a:t>Varkaus </a:t>
            </a:r>
            <a:r>
              <a:rPr lang="fi-FI" dirty="0">
                <a:hlinkClick r:id="rId5"/>
              </a:rPr>
              <a:t>http://www.walakky.fi</a:t>
            </a:r>
            <a:r>
              <a:rPr lang="fi-FI" dirty="0" smtClean="0">
                <a:hlinkClick r:id="rId5"/>
              </a:rPr>
              <a:t>/</a:t>
            </a:r>
            <a:endParaRPr lang="fi-FI" dirty="0" smtClean="0"/>
          </a:p>
          <a:p>
            <a:pPr lvl="1"/>
            <a:r>
              <a:rPr lang="fi-FI" dirty="0"/>
              <a:t>3. Kaupparekisteri (Patentti- ja rekisterihallitus) </a:t>
            </a:r>
            <a:r>
              <a:rPr lang="fi-FI" dirty="0">
                <a:hlinkClick r:id="rId6"/>
              </a:rPr>
              <a:t>https://www.prh.fi/fi/kaupparekisteri.html</a:t>
            </a:r>
            <a:endParaRPr lang="fi-FI" dirty="0"/>
          </a:p>
          <a:p>
            <a:pPr lvl="1"/>
            <a:r>
              <a:rPr lang="fi-FI" dirty="0" smtClean="0"/>
              <a:t> 4. Verottaja </a:t>
            </a:r>
            <a:r>
              <a:rPr lang="fi-FI" dirty="0">
                <a:hlinkClick r:id="rId7"/>
              </a:rPr>
              <a:t>http://</a:t>
            </a:r>
            <a:r>
              <a:rPr lang="fi-FI" dirty="0" smtClean="0">
                <a:hlinkClick r:id="rId7"/>
              </a:rPr>
              <a:t>www.vero.fi/fi-FI/Yritys_ja_yhteisoasiakkaat/Perustaminen</a:t>
            </a:r>
            <a:endParaRPr lang="fi-FI" dirty="0" smtClean="0"/>
          </a:p>
          <a:p>
            <a:pPr lvl="1"/>
            <a:r>
              <a:rPr lang="fi-FI" dirty="0" smtClean="0"/>
              <a:t>Luvanvaraiset elinkeinot</a:t>
            </a:r>
            <a:r>
              <a:rPr lang="fi-FI" dirty="0"/>
              <a:t>, esim. </a:t>
            </a:r>
            <a:r>
              <a:rPr lang="fi-FI" dirty="0">
                <a:hlinkClick r:id="rId8"/>
              </a:rPr>
              <a:t>https://www.avi.fi/web/avi/elinkeinot#.</a:t>
            </a:r>
            <a:r>
              <a:rPr lang="fi-FI" dirty="0" smtClean="0">
                <a:hlinkClick r:id="rId8"/>
              </a:rPr>
              <a:t>VqNmtic8Kpo</a:t>
            </a:r>
            <a:endParaRPr lang="fi-FI" dirty="0" smtClean="0"/>
          </a:p>
          <a:p>
            <a:pPr lvl="1"/>
            <a:r>
              <a:rPr lang="fi-FI" dirty="0"/>
              <a:t>ELY-keskus </a:t>
            </a:r>
            <a:r>
              <a:rPr lang="fi-FI" dirty="0">
                <a:hlinkClick r:id="rId9"/>
              </a:rPr>
              <a:t>http://www.ely-keskus.fi/web/ely/elinkeinot#.</a:t>
            </a:r>
            <a:r>
              <a:rPr lang="fi-FI" dirty="0" smtClean="0">
                <a:hlinkClick r:id="rId9"/>
              </a:rPr>
              <a:t>VqNnIic8Kpo</a:t>
            </a:r>
            <a:endParaRPr lang="fi-FI" dirty="0" smtClean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7345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MUITA HYÖDYLLISÄ LINKKEJÄ YRITYKSEN PERUSTAMISEEN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http://www.yrityssuomi.fi</a:t>
            </a:r>
            <a:r>
              <a:rPr lang="fi-FI" dirty="0" smtClean="0">
                <a:hlinkClick r:id="rId2"/>
              </a:rPr>
              <a:t>/</a:t>
            </a:r>
            <a:endParaRPr lang="fi-FI" dirty="0" smtClean="0"/>
          </a:p>
          <a:p>
            <a:r>
              <a:rPr lang="fi-FI" dirty="0">
                <a:hlinkClick r:id="rId3"/>
              </a:rPr>
              <a:t>https://oma.yrityssuomi.fi</a:t>
            </a:r>
            <a:r>
              <a:rPr lang="fi-FI" dirty="0" smtClean="0">
                <a:hlinkClick r:id="rId3"/>
              </a:rPr>
              <a:t>/</a:t>
            </a:r>
            <a:endParaRPr lang="fi-FI" dirty="0" smtClean="0"/>
          </a:p>
          <a:p>
            <a:r>
              <a:rPr lang="fi-FI" dirty="0">
                <a:hlinkClick r:id="rId4"/>
              </a:rPr>
              <a:t>http://</a:t>
            </a:r>
            <a:r>
              <a:rPr lang="fi-FI" dirty="0" smtClean="0">
                <a:hlinkClick r:id="rId4"/>
              </a:rPr>
              <a:t>te-palvelut.fi/te/fi/tyonantajalle/yrittajalle/aloittavan_yrittajan_palvelut/starttiraha/index.html</a:t>
            </a:r>
            <a:endParaRPr lang="fi-FI" dirty="0" smtClean="0"/>
          </a:p>
          <a:p>
            <a:r>
              <a:rPr lang="fi-FI" dirty="0">
                <a:hlinkClick r:id="rId5"/>
              </a:rPr>
              <a:t>http://www.perustamisopas.fi</a:t>
            </a:r>
            <a:r>
              <a:rPr lang="fi-FI" dirty="0" smtClean="0">
                <a:hlinkClick r:id="rId5"/>
              </a:rPr>
              <a:t>/</a:t>
            </a:r>
            <a:endParaRPr lang="fi-FI" dirty="0" smtClean="0"/>
          </a:p>
          <a:p>
            <a:r>
              <a:rPr lang="fi-FI" dirty="0">
                <a:hlinkClick r:id="rId6"/>
              </a:rPr>
              <a:t>http://</a:t>
            </a:r>
            <a:r>
              <a:rPr lang="fi-FI" dirty="0" smtClean="0">
                <a:hlinkClick r:id="rId6"/>
              </a:rPr>
              <a:t>www.ensimetri.fi/fi/materiaalit-ja-oppaat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45552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ASIAA </a:t>
            </a:r>
            <a:r>
              <a:rPr lang="fi-FI" dirty="0" smtClean="0"/>
              <a:t>LÖYTYY MYÖS NÄISTÄ LINKEISTÄ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>
                <a:solidFill>
                  <a:schemeClr val="accent1"/>
                </a:solidFill>
                <a:hlinkClick r:id="rId2"/>
              </a:rPr>
              <a:t>Varusteleka Oy</a:t>
            </a:r>
          </a:p>
          <a:p>
            <a:r>
              <a:rPr lang="fi-FI" dirty="0" smtClean="0">
                <a:hlinkClick r:id="rId2"/>
              </a:rPr>
              <a:t>https</a:t>
            </a:r>
            <a:r>
              <a:rPr lang="fi-FI" dirty="0">
                <a:hlinkClick r:id="rId2"/>
              </a:rPr>
              <a:t>://</a:t>
            </a:r>
            <a:r>
              <a:rPr lang="fi-FI" dirty="0" smtClean="0">
                <a:hlinkClick r:id="rId2"/>
              </a:rPr>
              <a:t>www.youtube.com/watch?v=ow8AGVbrArw</a:t>
            </a:r>
            <a:endParaRPr lang="fi-FI" dirty="0" smtClean="0"/>
          </a:p>
          <a:p>
            <a:r>
              <a:rPr lang="fi-FI" dirty="0">
                <a:hlinkClick r:id="rId3"/>
              </a:rPr>
              <a:t>https://</a:t>
            </a:r>
            <a:r>
              <a:rPr lang="fi-FI" dirty="0" smtClean="0">
                <a:hlinkClick r:id="rId3"/>
              </a:rPr>
              <a:t>www.youtube.com/watch?v=EG6TLWM4zZM</a:t>
            </a:r>
            <a:endParaRPr lang="fi-FI" dirty="0" smtClean="0"/>
          </a:p>
          <a:p>
            <a:endParaRPr lang="fi-FI" dirty="0"/>
          </a:p>
          <a:p>
            <a:pPr marL="0" indent="0">
              <a:buNone/>
            </a:pPr>
            <a:r>
              <a:rPr lang="fi-FI" dirty="0" err="1" smtClean="0">
                <a:solidFill>
                  <a:schemeClr val="accent1"/>
                </a:solidFill>
              </a:rPr>
              <a:t>Duudsonit</a:t>
            </a:r>
            <a:r>
              <a:rPr lang="fi-FI" dirty="0" smtClean="0">
                <a:solidFill>
                  <a:schemeClr val="accent1"/>
                </a:solidFill>
              </a:rPr>
              <a:t> puhuvat rohkeudesta</a:t>
            </a:r>
          </a:p>
          <a:p>
            <a:pPr marL="0" indent="0">
              <a:buNone/>
            </a:pPr>
            <a:r>
              <a:rPr lang="fi-FI" dirty="0">
                <a:hlinkClick r:id="rId4"/>
              </a:rPr>
              <a:t>https://</a:t>
            </a:r>
            <a:r>
              <a:rPr lang="fi-FI" dirty="0" smtClean="0">
                <a:hlinkClick r:id="rId4"/>
              </a:rPr>
              <a:t>www.youtube.com/watch?v=crmIShpjUh0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5953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1. YRITYSIDEA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2833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400" dirty="0" smtClean="0">
                <a:solidFill>
                  <a:schemeClr val="accent2"/>
                </a:solidFill>
              </a:rPr>
              <a:t>Mistä idea?</a:t>
            </a:r>
          </a:p>
          <a:p>
            <a:pPr marL="0" indent="0">
              <a:buNone/>
            </a:pPr>
            <a:r>
              <a:rPr lang="fi-FI" sz="2400" dirty="0" smtClean="0">
                <a:solidFill>
                  <a:schemeClr val="accent2"/>
                </a:solidFill>
              </a:rPr>
              <a:t>Tavanomaisimmin pienillä yrityksillä idea perustuu yrittäjän omaan ammattitaitoon tai erityisosaamiseen. Yritysidea </a:t>
            </a:r>
            <a:r>
              <a:rPr lang="fi-FI" sz="2400" dirty="0">
                <a:solidFill>
                  <a:schemeClr val="accent2"/>
                </a:solidFill>
              </a:rPr>
              <a:t>voi syntyä </a:t>
            </a:r>
            <a:r>
              <a:rPr lang="fi-FI" sz="2400" dirty="0" smtClean="0">
                <a:solidFill>
                  <a:schemeClr val="accent2"/>
                </a:solidFill>
              </a:rPr>
              <a:t>myös uudesta </a:t>
            </a:r>
            <a:r>
              <a:rPr lang="fi-FI" sz="2400" dirty="0">
                <a:solidFill>
                  <a:schemeClr val="accent2"/>
                </a:solidFill>
              </a:rPr>
              <a:t>tavara- tai </a:t>
            </a:r>
            <a:r>
              <a:rPr lang="fi-FI" sz="2400" dirty="0" smtClean="0">
                <a:solidFill>
                  <a:schemeClr val="accent2"/>
                </a:solidFill>
              </a:rPr>
              <a:t>palveluideasta. Useimmiten yrityksen perustamiseen on vaikuttanut myös ulkoapäin tarjoutunut tilaisuus, esimerkiksi jo olemassa olevan yrityksen toiminnan jatkaminen</a:t>
            </a:r>
          </a:p>
          <a:p>
            <a:pPr marL="0" indent="0">
              <a:buNone/>
            </a:pPr>
            <a:endParaRPr lang="fi-FI" sz="24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fi-FI" sz="2400" dirty="0" smtClean="0">
                <a:solidFill>
                  <a:schemeClr val="accent2"/>
                </a:solidFill>
              </a:rPr>
              <a:t>Yritysidea vastaa aina kysymykseen, miksi yritys on olemassa, miksi yritys on tarkoitus perustaa?</a:t>
            </a:r>
            <a:endParaRPr lang="fi-FI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436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2. LIIKETOIMINTASUUNNITELMA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99696" y="1466491"/>
            <a:ext cx="8596668" cy="5175849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fi-FI" sz="2400" dirty="0" smtClean="0">
                <a:solidFill>
                  <a:schemeClr val="accent2"/>
                </a:solidFill>
              </a:rPr>
              <a:t>täsmentää yritysidean varsinaiseksi liikeideaksi</a:t>
            </a:r>
          </a:p>
          <a:p>
            <a:pPr>
              <a:buFontTx/>
              <a:buChar char="-"/>
            </a:pPr>
            <a:r>
              <a:rPr lang="fi-FI" sz="2400" dirty="0" smtClean="0">
                <a:solidFill>
                  <a:schemeClr val="accent2"/>
                </a:solidFill>
              </a:rPr>
              <a:t>selventää yritystoimintaan liittyviä asioita yrittäjälle </a:t>
            </a:r>
            <a:r>
              <a:rPr lang="fi-FI" sz="2400" dirty="0" err="1" smtClean="0">
                <a:solidFill>
                  <a:schemeClr val="accent2"/>
                </a:solidFill>
              </a:rPr>
              <a:t>itselleen</a:t>
            </a:r>
            <a:r>
              <a:rPr lang="fi-FI" sz="2400" dirty="0" smtClean="0">
                <a:solidFill>
                  <a:schemeClr val="accent2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fi-FI" sz="2400" dirty="0" smtClean="0">
                <a:solidFill>
                  <a:schemeClr val="accent2"/>
                </a:solidFill>
              </a:rPr>
              <a:t>vaaditaan usein myös rahoituksen saamiseen</a:t>
            </a:r>
          </a:p>
          <a:p>
            <a:pPr>
              <a:buFontTx/>
              <a:buChar char="-"/>
            </a:pPr>
            <a:r>
              <a:rPr lang="fi-FI" sz="2400" dirty="0" smtClean="0">
                <a:solidFill>
                  <a:schemeClr val="accent2"/>
                </a:solidFill>
              </a:rPr>
              <a:t>liiketoimintasuunnitelma sisältää yleensä ainakin:</a:t>
            </a:r>
          </a:p>
          <a:p>
            <a:pPr lvl="1">
              <a:buFontTx/>
              <a:buChar char="-"/>
            </a:pPr>
            <a:r>
              <a:rPr lang="fi-FI" sz="2400" dirty="0">
                <a:solidFill>
                  <a:schemeClr val="accent2"/>
                </a:solidFill>
              </a:rPr>
              <a:t>k</a:t>
            </a:r>
            <a:r>
              <a:rPr lang="fi-FI" sz="2400" dirty="0" smtClean="0">
                <a:solidFill>
                  <a:schemeClr val="accent2"/>
                </a:solidFill>
              </a:rPr>
              <a:t>okonaisvaltaisesti pohditun liikeidean: MITÄ, KENELLE, MITEN</a:t>
            </a:r>
          </a:p>
          <a:p>
            <a:pPr lvl="1">
              <a:buFontTx/>
              <a:buChar char="-"/>
            </a:pPr>
            <a:r>
              <a:rPr lang="fi-FI" sz="2400" dirty="0" smtClean="0">
                <a:solidFill>
                  <a:schemeClr val="accent2"/>
                </a:solidFill>
              </a:rPr>
              <a:t>asiakashankintaan ja markkinointiin liittyvät toimenpiteet</a:t>
            </a:r>
          </a:p>
          <a:p>
            <a:pPr lvl="1">
              <a:buFontTx/>
              <a:buChar char="-"/>
            </a:pPr>
            <a:r>
              <a:rPr lang="fi-FI" sz="2400" dirty="0">
                <a:solidFill>
                  <a:schemeClr val="accent2"/>
                </a:solidFill>
              </a:rPr>
              <a:t>y</a:t>
            </a:r>
            <a:r>
              <a:rPr lang="fi-FI" sz="2400" dirty="0" smtClean="0">
                <a:solidFill>
                  <a:schemeClr val="accent2"/>
                </a:solidFill>
              </a:rPr>
              <a:t>rityksen toimintaan ja kannattavuuteen liittyvät taloudelliset laskelmat; aloitusvaiheen kustannukset, toiminnasta aiheutuvat kustannukset sekä laskelmat tarvittavasta myynnistä</a:t>
            </a:r>
          </a:p>
          <a:p>
            <a:pPr marL="457200" lvl="1" indent="0">
              <a:buNone/>
            </a:pPr>
            <a:r>
              <a:rPr lang="fi-FI" sz="2400" dirty="0" smtClean="0">
                <a:solidFill>
                  <a:schemeClr val="accent2"/>
                </a:solidFill>
              </a:rPr>
              <a:t>Liiketoimintasuunnitelman laatimiseen saa asiantuntija-apua esimerkiksi uusyrityskeskuksista</a:t>
            </a:r>
          </a:p>
          <a:p>
            <a:pPr lvl="1">
              <a:buFontTx/>
              <a:buChar char="-"/>
            </a:pPr>
            <a:endParaRPr lang="fi-FI" dirty="0" smtClean="0"/>
          </a:p>
          <a:p>
            <a:pPr lvl="1">
              <a:buFontTx/>
              <a:buChar char="-"/>
            </a:pPr>
            <a:endParaRPr lang="fi-FI" dirty="0" smtClean="0"/>
          </a:p>
          <a:p>
            <a:pPr lvl="1">
              <a:buFontTx/>
              <a:buChar char="-"/>
            </a:pPr>
            <a:endParaRPr lang="fi-FI" dirty="0" smtClean="0"/>
          </a:p>
          <a:p>
            <a:pPr>
              <a:buFontTx/>
              <a:buChar char="-"/>
            </a:pPr>
            <a:endParaRPr lang="fi-FI" dirty="0" smtClean="0"/>
          </a:p>
          <a:p>
            <a:pPr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0365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3. RAHOITUKSEN SUUNNITTELU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746520"/>
            <a:ext cx="8596668" cy="4930325"/>
          </a:xfrm>
        </p:spPr>
        <p:txBody>
          <a:bodyPr>
            <a:normAutofit/>
          </a:bodyPr>
          <a:lstStyle/>
          <a:p>
            <a:r>
              <a:rPr lang="fi-FI" sz="2000" dirty="0">
                <a:solidFill>
                  <a:schemeClr val="accent2"/>
                </a:solidFill>
              </a:rPr>
              <a:t>Yrittämisen aloittaminen vaatii aina jonkin verran alkupääomaa eli rahaa ja laitteita. Alkupääoman määrä riippuu paljon toimialasta, liiketoimintasuunnitelmasta ja </a:t>
            </a:r>
            <a:r>
              <a:rPr lang="fi-FI" sz="2000" dirty="0" smtClean="0">
                <a:solidFill>
                  <a:schemeClr val="accent2"/>
                </a:solidFill>
              </a:rPr>
              <a:t>ideasta</a:t>
            </a:r>
          </a:p>
          <a:p>
            <a:r>
              <a:rPr lang="fi-FI" sz="2000" dirty="0" smtClean="0">
                <a:solidFill>
                  <a:schemeClr val="accent2"/>
                </a:solidFill>
              </a:rPr>
              <a:t>Jos </a:t>
            </a:r>
            <a:r>
              <a:rPr lang="fi-FI" sz="2000" dirty="0">
                <a:solidFill>
                  <a:schemeClr val="accent2"/>
                </a:solidFill>
              </a:rPr>
              <a:t>sinulla ei ole alkupääomaa, voit hakea rahoitusta eri </a:t>
            </a:r>
            <a:r>
              <a:rPr lang="fi-FI" sz="2000" dirty="0" smtClean="0">
                <a:solidFill>
                  <a:schemeClr val="accent2"/>
                </a:solidFill>
              </a:rPr>
              <a:t>tahoilta, esim.</a:t>
            </a:r>
            <a:endParaRPr lang="fi-FI" sz="2000" dirty="0">
              <a:solidFill>
                <a:schemeClr val="accent2"/>
              </a:solidFill>
            </a:endParaRPr>
          </a:p>
          <a:p>
            <a:pPr lvl="1"/>
            <a:r>
              <a:rPr lang="fi-FI" sz="2000" dirty="0">
                <a:solidFill>
                  <a:schemeClr val="accent2"/>
                </a:solidFill>
              </a:rPr>
              <a:t>erilaisia lainoja kuten pankkilainaa tai </a:t>
            </a:r>
            <a:r>
              <a:rPr lang="fi-FI" sz="2000" dirty="0" smtClean="0">
                <a:solidFill>
                  <a:schemeClr val="accent2"/>
                </a:solidFill>
              </a:rPr>
              <a:t>Finnveran </a:t>
            </a:r>
            <a:r>
              <a:rPr lang="fi-FI" sz="2000" dirty="0">
                <a:solidFill>
                  <a:schemeClr val="accent2"/>
                </a:solidFill>
              </a:rPr>
              <a:t>yrittäjälainaa,</a:t>
            </a:r>
          </a:p>
          <a:p>
            <a:pPr lvl="1"/>
            <a:r>
              <a:rPr lang="fi-FI" sz="2000" dirty="0">
                <a:solidFill>
                  <a:schemeClr val="accent2"/>
                </a:solidFill>
              </a:rPr>
              <a:t>erilaisia tukia kuten starttirahaa turvaamaan yrittäjän alkuvaiheen toimentulon </a:t>
            </a:r>
            <a:r>
              <a:rPr lang="fi-FI" sz="2000" dirty="0" smtClean="0">
                <a:solidFill>
                  <a:schemeClr val="accent2"/>
                </a:solidFill>
              </a:rPr>
              <a:t> </a:t>
            </a:r>
            <a:endParaRPr lang="fi-FI" sz="20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fi-FI" sz="2400" dirty="0" smtClean="0">
                <a:solidFill>
                  <a:schemeClr val="accent2"/>
                </a:solidFill>
              </a:rPr>
              <a:t>Rahoitusta </a:t>
            </a:r>
            <a:r>
              <a:rPr lang="fi-FI" sz="2400" dirty="0">
                <a:solidFill>
                  <a:schemeClr val="accent2"/>
                </a:solidFill>
              </a:rPr>
              <a:t>voit saada, jos oma taloutesi on kunnossa ja rahoittaja katsoo yritysideasi rahoittamisen arvoiseksi. Lainan tai tuen saaminen ei siis ole itsestäänselvyys. Jokaisen yrityksen ja yrittäjän tilanne tarkastellaan erikseen päätöstä tehdessä.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5537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4. YRITYKSEN YHTIÖMUODON VALINTA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337094"/>
            <a:ext cx="8596668" cy="5279366"/>
          </a:xfrm>
        </p:spPr>
        <p:txBody>
          <a:bodyPr>
            <a:normAutofit fontScale="92500"/>
          </a:bodyPr>
          <a:lstStyle/>
          <a:p>
            <a:endParaRPr lang="fi-FI" dirty="0" smtClean="0"/>
          </a:p>
          <a:p>
            <a:r>
              <a:rPr lang="fi-FI" sz="2400" dirty="0" smtClean="0">
                <a:solidFill>
                  <a:schemeClr val="accent2"/>
                </a:solidFill>
              </a:rPr>
              <a:t>tavanomaisia yhtiömuotoja ovat toiminimi (</a:t>
            </a:r>
            <a:r>
              <a:rPr lang="fi-FI" sz="2400" dirty="0" err="1" smtClean="0">
                <a:solidFill>
                  <a:schemeClr val="accent2"/>
                </a:solidFill>
              </a:rPr>
              <a:t>t:mi</a:t>
            </a:r>
            <a:r>
              <a:rPr lang="fi-FI" sz="2400" dirty="0" smtClean="0">
                <a:solidFill>
                  <a:schemeClr val="accent2"/>
                </a:solidFill>
              </a:rPr>
              <a:t>), avoin yhtiö (AY), kommandiittiyhtiö (KY), osakeyhtiö (OY) ja osuuskunta</a:t>
            </a:r>
            <a:endParaRPr lang="fi-FI" sz="2400" dirty="0">
              <a:solidFill>
                <a:schemeClr val="accent2"/>
              </a:solidFill>
            </a:endParaRPr>
          </a:p>
          <a:p>
            <a:r>
              <a:rPr lang="fi-FI" sz="2400" dirty="0" smtClean="0">
                <a:solidFill>
                  <a:schemeClr val="accent2"/>
                </a:solidFill>
              </a:rPr>
              <a:t>eri </a:t>
            </a:r>
            <a:r>
              <a:rPr lang="fi-FI" sz="2400" dirty="0">
                <a:solidFill>
                  <a:schemeClr val="accent2"/>
                </a:solidFill>
              </a:rPr>
              <a:t>yhtiömuodot sopivat erilaisiin tarkoituksiin riippuen siitä, </a:t>
            </a:r>
            <a:r>
              <a:rPr lang="fi-FI" sz="2400" dirty="0" smtClean="0">
                <a:solidFill>
                  <a:schemeClr val="accent2"/>
                </a:solidFill>
              </a:rPr>
              <a:t>perustetaanko yritys </a:t>
            </a:r>
            <a:r>
              <a:rPr lang="fi-FI" sz="2400" dirty="0">
                <a:solidFill>
                  <a:schemeClr val="accent2"/>
                </a:solidFill>
              </a:rPr>
              <a:t>yksin vai kumppanin kanssa, onko toimintaa tarkoitus laajentaa ja </a:t>
            </a:r>
            <a:r>
              <a:rPr lang="fi-FI" sz="2400" dirty="0" smtClean="0">
                <a:solidFill>
                  <a:schemeClr val="accent2"/>
                </a:solidFill>
              </a:rPr>
              <a:t>ollaanko valmiita </a:t>
            </a:r>
            <a:r>
              <a:rPr lang="fi-FI" sz="2400" dirty="0">
                <a:solidFill>
                  <a:schemeClr val="accent2"/>
                </a:solidFill>
              </a:rPr>
              <a:t>asettamaan </a:t>
            </a:r>
            <a:r>
              <a:rPr lang="fi-FI" sz="2400" dirty="0" smtClean="0">
                <a:solidFill>
                  <a:schemeClr val="accent2"/>
                </a:solidFill>
              </a:rPr>
              <a:t>omaa omaisuutta </a:t>
            </a:r>
            <a:r>
              <a:rPr lang="fi-FI" sz="2400" dirty="0">
                <a:solidFill>
                  <a:schemeClr val="accent2"/>
                </a:solidFill>
              </a:rPr>
              <a:t>alttiiksi </a:t>
            </a:r>
            <a:r>
              <a:rPr lang="fi-FI" sz="2400" dirty="0" smtClean="0">
                <a:solidFill>
                  <a:schemeClr val="accent2"/>
                </a:solidFill>
              </a:rPr>
              <a:t>riskeille</a:t>
            </a:r>
            <a:endParaRPr lang="fi-FI" sz="2400" dirty="0">
              <a:solidFill>
                <a:schemeClr val="accent2"/>
              </a:solidFill>
            </a:endParaRPr>
          </a:p>
          <a:p>
            <a:r>
              <a:rPr lang="fi-FI" sz="2400" dirty="0" smtClean="0">
                <a:solidFill>
                  <a:schemeClr val="accent2"/>
                </a:solidFill>
              </a:rPr>
              <a:t>yhtiömuodon </a:t>
            </a:r>
            <a:r>
              <a:rPr lang="fi-FI" sz="2400" dirty="0">
                <a:solidFill>
                  <a:schemeClr val="accent2"/>
                </a:solidFill>
              </a:rPr>
              <a:t>valinta vaikuttaa verotukseen ja toimintamalleihin, joita yrityksen pitää lain mukaan noudattaa. </a:t>
            </a:r>
            <a:r>
              <a:rPr lang="fi-FI" sz="2400" dirty="0" smtClean="0">
                <a:solidFill>
                  <a:schemeClr val="accent2"/>
                </a:solidFill>
              </a:rPr>
              <a:t>Yhtiömuoto </a:t>
            </a:r>
            <a:r>
              <a:rPr lang="fi-FI" sz="2400" dirty="0">
                <a:solidFill>
                  <a:schemeClr val="accent2"/>
                </a:solidFill>
              </a:rPr>
              <a:t>ei ole lopullinen, vaan sitä voi ja kannattaakin muuttaa tarpeen vaatiessa, esimerkiksi yritystoiminnan </a:t>
            </a:r>
            <a:r>
              <a:rPr lang="fi-FI" sz="2400" dirty="0" smtClean="0">
                <a:solidFill>
                  <a:schemeClr val="accent2"/>
                </a:solidFill>
              </a:rPr>
              <a:t>kasvaessa</a:t>
            </a:r>
          </a:p>
          <a:p>
            <a:r>
              <a:rPr lang="fi-FI" sz="2400" dirty="0" smtClean="0">
                <a:solidFill>
                  <a:schemeClr val="accent2"/>
                </a:solidFill>
              </a:rPr>
              <a:t>yhtiömuodon valinnassa kannattaa aina kysyä neuvoa asiantuntijoilta </a:t>
            </a:r>
            <a:endParaRPr lang="fi-FI" sz="2400" dirty="0">
              <a:solidFill>
                <a:schemeClr val="accent2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5951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5. PERUSTAMISVAIHEEN PAPERITYÖT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46346" y="1427344"/>
            <a:ext cx="8596668" cy="4766422"/>
          </a:xfrm>
        </p:spPr>
        <p:txBody>
          <a:bodyPr>
            <a:noAutofit/>
          </a:bodyPr>
          <a:lstStyle/>
          <a:p>
            <a:r>
              <a:rPr lang="fi-FI" sz="2400" dirty="0">
                <a:solidFill>
                  <a:schemeClr val="accent2"/>
                </a:solidFill>
              </a:rPr>
              <a:t>p</a:t>
            </a:r>
            <a:r>
              <a:rPr lang="fi-FI" sz="2400" dirty="0" smtClean="0">
                <a:solidFill>
                  <a:schemeClr val="accent2"/>
                </a:solidFill>
              </a:rPr>
              <a:t>aperityöt </a:t>
            </a:r>
            <a:r>
              <a:rPr lang="fi-FI" sz="2400" dirty="0">
                <a:solidFill>
                  <a:schemeClr val="accent2"/>
                </a:solidFill>
              </a:rPr>
              <a:t>ovat yrityksen perustamisen virallinen </a:t>
            </a:r>
            <a:r>
              <a:rPr lang="fi-FI" sz="2400" dirty="0" smtClean="0">
                <a:solidFill>
                  <a:schemeClr val="accent2"/>
                </a:solidFill>
              </a:rPr>
              <a:t>osuus -&gt; yrityksen </a:t>
            </a:r>
            <a:r>
              <a:rPr lang="fi-FI" sz="2400" dirty="0">
                <a:solidFill>
                  <a:schemeClr val="accent2"/>
                </a:solidFill>
              </a:rPr>
              <a:t>perustaminen vaatii paperityötä enemmän tai vähemmän riippuen yhtiömuodosta, toimialasta ja liiketoiminnan </a:t>
            </a:r>
            <a:r>
              <a:rPr lang="fi-FI" sz="2400" dirty="0" smtClean="0">
                <a:solidFill>
                  <a:schemeClr val="accent2"/>
                </a:solidFill>
              </a:rPr>
              <a:t>laajuudesta</a:t>
            </a:r>
          </a:p>
          <a:p>
            <a:pPr marL="0" indent="0">
              <a:buNone/>
            </a:pPr>
            <a:endParaRPr lang="fi-FI" sz="2400" b="1" dirty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r>
              <a:rPr lang="fi-FI" sz="2200" b="1" dirty="0" smtClean="0">
                <a:solidFill>
                  <a:schemeClr val="accent2"/>
                </a:solidFill>
              </a:rPr>
              <a:t>1</a:t>
            </a:r>
            <a:r>
              <a:rPr lang="fi-FI" sz="2400" b="1" dirty="0" smtClean="0">
                <a:solidFill>
                  <a:schemeClr val="accent2"/>
                </a:solidFill>
              </a:rPr>
              <a:t>. Perustamisilmoitus kaupparekisteriin</a:t>
            </a:r>
          </a:p>
          <a:p>
            <a:pPr marL="0" indent="0">
              <a:buNone/>
            </a:pPr>
            <a:r>
              <a:rPr lang="fi-FI" sz="2400" b="1" dirty="0" smtClean="0">
                <a:solidFill>
                  <a:schemeClr val="accent2"/>
                </a:solidFill>
              </a:rPr>
              <a:t/>
            </a:r>
            <a:br>
              <a:rPr lang="fi-FI" sz="2400" b="1" dirty="0" smtClean="0">
                <a:solidFill>
                  <a:schemeClr val="accent2"/>
                </a:solidFill>
              </a:rPr>
            </a:br>
            <a:r>
              <a:rPr lang="fi-FI" sz="2400" dirty="0" smtClean="0">
                <a:solidFill>
                  <a:schemeClr val="accent2"/>
                </a:solidFill>
              </a:rPr>
              <a:t>Yritys rekisteröidään tekemällä lomakkeella perustamisilmoitus kaupparekisteriin. Samalla rekisteröidään toiminimi, ja yritys saa y-tunnuksen. Rekisteröinti on tehtävä ennen yritystoiminnan aloittamista. Rekisteröintimaksun suuruus riippuu yhtiömuodosta</a:t>
            </a:r>
            <a:endParaRPr lang="fi-FI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319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PAPERITYÖT JATKUU…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729269"/>
            <a:ext cx="8596668" cy="3880773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fi-FI" sz="2400" dirty="0" smtClean="0">
                <a:solidFill>
                  <a:schemeClr val="accent2"/>
                </a:solidFill>
              </a:rPr>
              <a:t>2. </a:t>
            </a:r>
            <a:r>
              <a:rPr lang="fi-FI" sz="2400" b="1" dirty="0" smtClean="0">
                <a:solidFill>
                  <a:schemeClr val="accent2"/>
                </a:solidFill>
              </a:rPr>
              <a:t>Verotus</a:t>
            </a:r>
          </a:p>
          <a:p>
            <a:pPr marL="457200" lvl="1" indent="0">
              <a:buNone/>
            </a:pPr>
            <a:endParaRPr lang="fi-FI" sz="2400" b="1" dirty="0">
              <a:solidFill>
                <a:schemeClr val="accent2"/>
              </a:solidFill>
            </a:endParaRPr>
          </a:p>
          <a:p>
            <a:r>
              <a:rPr lang="fi-FI" sz="2400" dirty="0" smtClean="0">
                <a:solidFill>
                  <a:schemeClr val="accent2"/>
                </a:solidFill>
              </a:rPr>
              <a:t>yrittäjyyttä </a:t>
            </a:r>
            <a:r>
              <a:rPr lang="fi-FI" sz="2400" dirty="0">
                <a:solidFill>
                  <a:schemeClr val="accent2"/>
                </a:solidFill>
              </a:rPr>
              <a:t>aloitettaessa tehdään ilmoitus verotoimistoon samalla lomakkeella, jolla tehdään </a:t>
            </a:r>
            <a:r>
              <a:rPr lang="fi-FI" sz="2400" dirty="0" smtClean="0">
                <a:solidFill>
                  <a:schemeClr val="accent2"/>
                </a:solidFill>
              </a:rPr>
              <a:t>perustamisilmoitus</a:t>
            </a:r>
          </a:p>
          <a:p>
            <a:r>
              <a:rPr lang="fi-FI" sz="2400" dirty="0" smtClean="0">
                <a:solidFill>
                  <a:schemeClr val="accent2"/>
                </a:solidFill>
              </a:rPr>
              <a:t> verottajalle tehtävät ilmoitukset:</a:t>
            </a:r>
          </a:p>
          <a:p>
            <a:pPr lvl="1"/>
            <a:r>
              <a:rPr lang="fi-FI" sz="2400" dirty="0" smtClean="0">
                <a:solidFill>
                  <a:schemeClr val="accent2"/>
                </a:solidFill>
              </a:rPr>
              <a:t>arvonlisäverovelvolliseksi rekisteröityminen</a:t>
            </a:r>
          </a:p>
          <a:p>
            <a:pPr lvl="1"/>
            <a:r>
              <a:rPr lang="fi-FI" sz="2400" dirty="0" smtClean="0">
                <a:solidFill>
                  <a:schemeClr val="accent2"/>
                </a:solidFill>
              </a:rPr>
              <a:t>jos yrityksellä on jo aloitettaessa työntekijöitä, rekisteröidytään työnantajarekisteriin</a:t>
            </a:r>
          </a:p>
          <a:p>
            <a:pPr lvl="1"/>
            <a:r>
              <a:rPr lang="fi-FI" sz="2400" dirty="0" smtClean="0">
                <a:solidFill>
                  <a:schemeClr val="accent2"/>
                </a:solidFill>
              </a:rPr>
              <a:t>ennakkoperintärekisteriin rekisteröityminen</a:t>
            </a:r>
            <a:endParaRPr lang="fi-FI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201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PAPERITYÖT JATKUU…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0050" lvl="1" indent="0">
              <a:buNone/>
            </a:pPr>
            <a:r>
              <a:rPr lang="fi-FI" sz="1800" b="1" dirty="0" smtClean="0">
                <a:solidFill>
                  <a:schemeClr val="accent2"/>
                </a:solidFill>
              </a:rPr>
              <a:t>3</a:t>
            </a:r>
            <a:r>
              <a:rPr lang="fi-FI" sz="2400" b="1" dirty="0" smtClean="0">
                <a:solidFill>
                  <a:schemeClr val="accent2"/>
                </a:solidFill>
              </a:rPr>
              <a:t>. Vakuutukset</a:t>
            </a:r>
          </a:p>
          <a:p>
            <a:endParaRPr lang="fi-FI" sz="2400" b="1" dirty="0">
              <a:solidFill>
                <a:schemeClr val="accent2"/>
              </a:solidFill>
            </a:endParaRPr>
          </a:p>
          <a:p>
            <a:r>
              <a:rPr lang="fi-FI" sz="2400" dirty="0" smtClean="0">
                <a:solidFill>
                  <a:schemeClr val="accent2"/>
                </a:solidFill>
              </a:rPr>
              <a:t>yrittäjän </a:t>
            </a:r>
            <a:r>
              <a:rPr lang="fi-FI" sz="2400" dirty="0">
                <a:solidFill>
                  <a:schemeClr val="accent2"/>
                </a:solidFill>
              </a:rPr>
              <a:t>pitää huolehtia itse lakisääteisestä </a:t>
            </a:r>
            <a:r>
              <a:rPr lang="fi-FI" sz="2400" dirty="0" smtClean="0">
                <a:solidFill>
                  <a:schemeClr val="accent2"/>
                </a:solidFill>
              </a:rPr>
              <a:t>eläkevakuutuksesta</a:t>
            </a:r>
          </a:p>
          <a:p>
            <a:r>
              <a:rPr lang="fi-FI" sz="2400" dirty="0" smtClean="0">
                <a:solidFill>
                  <a:schemeClr val="accent2"/>
                </a:solidFill>
              </a:rPr>
              <a:t>yrittäjän </a:t>
            </a:r>
            <a:r>
              <a:rPr lang="fi-FI" sz="2400" dirty="0">
                <a:solidFill>
                  <a:schemeClr val="accent2"/>
                </a:solidFill>
              </a:rPr>
              <a:t>on otettava YEL-vakuutus eläkevakuutusyhtiöstä </a:t>
            </a:r>
            <a:r>
              <a:rPr lang="fi-FI" sz="2400" dirty="0" smtClean="0">
                <a:solidFill>
                  <a:schemeClr val="accent2"/>
                </a:solidFill>
              </a:rPr>
              <a:t> </a:t>
            </a:r>
            <a:r>
              <a:rPr lang="fi-FI" sz="2400" dirty="0">
                <a:solidFill>
                  <a:schemeClr val="accent2"/>
                </a:solidFill>
              </a:rPr>
              <a:t>kuuden kuukauden kuluessa yrittäjätoiminnan </a:t>
            </a:r>
            <a:r>
              <a:rPr lang="fi-FI" sz="2400" dirty="0" smtClean="0">
                <a:solidFill>
                  <a:schemeClr val="accent2"/>
                </a:solidFill>
              </a:rPr>
              <a:t>alkamisesta</a:t>
            </a:r>
          </a:p>
          <a:p>
            <a:r>
              <a:rPr lang="fi-FI" sz="2400" dirty="0" smtClean="0">
                <a:solidFill>
                  <a:schemeClr val="accent2"/>
                </a:solidFill>
              </a:rPr>
              <a:t>yrittäjälle </a:t>
            </a:r>
            <a:r>
              <a:rPr lang="fi-FI" sz="2400" dirty="0">
                <a:solidFill>
                  <a:schemeClr val="accent2"/>
                </a:solidFill>
              </a:rPr>
              <a:t>on </a:t>
            </a:r>
            <a:r>
              <a:rPr lang="fi-FI" sz="2400" dirty="0" smtClean="0">
                <a:solidFill>
                  <a:schemeClr val="accent2"/>
                </a:solidFill>
              </a:rPr>
              <a:t>tarjolla myös </a:t>
            </a:r>
            <a:r>
              <a:rPr lang="fi-FI" sz="2400" dirty="0">
                <a:solidFill>
                  <a:schemeClr val="accent2"/>
                </a:solidFill>
              </a:rPr>
              <a:t>vapaaehtoisia vakuutuksia, joiden ottamista kannattaa </a:t>
            </a:r>
            <a:r>
              <a:rPr lang="fi-FI" sz="2400" dirty="0" smtClean="0">
                <a:solidFill>
                  <a:schemeClr val="accent2"/>
                </a:solidFill>
              </a:rPr>
              <a:t>harkita</a:t>
            </a:r>
            <a:endParaRPr lang="fi-FI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332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PAPERITYÖT JATKUU…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fi-FI" sz="2400" b="1" dirty="0" smtClean="0">
                <a:solidFill>
                  <a:schemeClr val="accent2"/>
                </a:solidFill>
              </a:rPr>
              <a:t>	4. Mahdolliset luvat</a:t>
            </a:r>
          </a:p>
          <a:p>
            <a:pPr marL="0" indent="0">
              <a:buNone/>
            </a:pPr>
            <a:endParaRPr lang="fi-FI" sz="2400" b="1" dirty="0">
              <a:solidFill>
                <a:schemeClr val="accent2"/>
              </a:solidFill>
            </a:endParaRPr>
          </a:p>
          <a:p>
            <a:r>
              <a:rPr lang="fi-FI" sz="2400" dirty="0" smtClean="0">
                <a:solidFill>
                  <a:schemeClr val="accent2"/>
                </a:solidFill>
              </a:rPr>
              <a:t>toimialasta </a:t>
            </a:r>
            <a:r>
              <a:rPr lang="fi-FI" sz="2400" dirty="0">
                <a:solidFill>
                  <a:schemeClr val="accent2"/>
                </a:solidFill>
              </a:rPr>
              <a:t>riippuen toimintaa varten tarvitaan erilaisia lupia, joita on haettava erikseen ja toimitettava kaupparekisteriin. Esimerkiksi taksiyrittäjä tai eläintarhanpitäjä tarvitsee luvan elinkeino-, liikenne- ja ympäristökeskuksesta ja leipomon tai ravintolan pitäjä luvan </a:t>
            </a:r>
            <a:r>
              <a:rPr lang="fi-FI" sz="2400" dirty="0" smtClean="0">
                <a:solidFill>
                  <a:schemeClr val="accent2"/>
                </a:solidFill>
              </a:rPr>
              <a:t>aluehallintovirastosta </a:t>
            </a:r>
          </a:p>
          <a:p>
            <a:r>
              <a:rPr lang="fi-FI" sz="2400" dirty="0">
                <a:solidFill>
                  <a:schemeClr val="accent2"/>
                </a:solidFill>
              </a:rPr>
              <a:t>l</a:t>
            </a:r>
            <a:r>
              <a:rPr lang="fi-FI" sz="2400" dirty="0" smtClean="0">
                <a:solidFill>
                  <a:schemeClr val="accent2"/>
                </a:solidFill>
              </a:rPr>
              <a:t>uvanvaraisista </a:t>
            </a:r>
            <a:r>
              <a:rPr lang="fi-FI" sz="2400" dirty="0">
                <a:solidFill>
                  <a:schemeClr val="accent2"/>
                </a:solidFill>
              </a:rPr>
              <a:t>toimialoista saa lisätietoa </a:t>
            </a:r>
            <a:r>
              <a:rPr lang="fi-FI" sz="2400" dirty="0" smtClean="0">
                <a:solidFill>
                  <a:schemeClr val="accent2"/>
                </a:solidFill>
              </a:rPr>
              <a:t>esimerkiksi aluehallintovirastojen sivuilta</a:t>
            </a:r>
            <a:endParaRPr lang="fi-FI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536441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136</TotalTime>
  <Words>523</Words>
  <Application>Microsoft Office PowerPoint</Application>
  <PresentationFormat>Laajakuva</PresentationFormat>
  <Paragraphs>83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Pinta</vt:lpstr>
      <vt:lpstr>YRITTÄJÄPOLKU</vt:lpstr>
      <vt:lpstr>1. YRITYSIDEA</vt:lpstr>
      <vt:lpstr>2. LIIKETOIMINTASUUNNITELMA</vt:lpstr>
      <vt:lpstr>3. RAHOITUKSEN SUUNNITTELU</vt:lpstr>
      <vt:lpstr>4. YRITYKSEN YHTIÖMUODON VALINTA</vt:lpstr>
      <vt:lpstr>5. PERUSTAMISVAIHEEN PAPERITYÖT</vt:lpstr>
      <vt:lpstr>PAPERITYÖT JATKUU…</vt:lpstr>
      <vt:lpstr>PAPERITYÖT JATKUU…</vt:lpstr>
      <vt:lpstr>PAPERITYÖT JATKUU…</vt:lpstr>
      <vt:lpstr>PAPERITYÖT JATKUU..</vt:lpstr>
      <vt:lpstr>APUA ALOITUKSEEN</vt:lpstr>
      <vt:lpstr>MUITA HYÖDYLLISÄ LINKKEJÄ YRITYKSEN PERUSTAMISEEN</vt:lpstr>
      <vt:lpstr>ASIAA LÖYTYY MYÖS NÄISTÄ LINKEISTÄ</vt:lpstr>
    </vt:vector>
  </TitlesOfParts>
  <Company>Savon koulutuskuntayhtymä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Koistinen Tiina</dc:creator>
  <cp:lastModifiedBy>Koistinen Tiina</cp:lastModifiedBy>
  <cp:revision>17</cp:revision>
  <dcterms:created xsi:type="dcterms:W3CDTF">2016-01-23T09:47:22Z</dcterms:created>
  <dcterms:modified xsi:type="dcterms:W3CDTF">2016-01-23T12:15:00Z</dcterms:modified>
</cp:coreProperties>
</file>