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43" d="100"/>
          <a:sy n="43" d="100"/>
        </p:scale>
        <p:origin x="11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84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874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380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33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68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135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047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998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888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624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006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DAC3E-4D1A-493D-80FF-D01934E583C2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04378-9E46-4E2A-9889-E6B764C3A9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04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fi-FI" sz="4000" dirty="0"/>
              <a:t>TYÖSUHTEEN ALUSSA:</a:t>
            </a:r>
            <a:br>
              <a:rPr lang="fi-FI" altLang="fi-FI" sz="4000" dirty="0"/>
            </a:br>
            <a:r>
              <a:rPr lang="fi-FI" altLang="fi-FI" dirty="0"/>
              <a:t>Työelämän </a:t>
            </a:r>
            <a:r>
              <a:rPr lang="fi-FI" altLang="fi-FI" dirty="0" smtClean="0"/>
              <a:t>pelisääntöjä</a:t>
            </a:r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0"/>
            <a:ext cx="9143993" cy="1376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010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>
            <a:normAutofit/>
          </a:bodyPr>
          <a:lstStyle/>
          <a:p>
            <a:pPr algn="l"/>
            <a:r>
              <a:rPr lang="fi-FI" altLang="fi-FI" sz="3600" dirty="0"/>
              <a:t>Työntekijän velvollisuudet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27539" y="2162908"/>
            <a:ext cx="8229600" cy="4525963"/>
          </a:xfrm>
        </p:spPr>
        <p:txBody>
          <a:bodyPr/>
          <a:lstStyle/>
          <a:p>
            <a:r>
              <a:rPr lang="fi-FI" altLang="fi-FI" sz="2000" dirty="0">
                <a:solidFill>
                  <a:srgbClr val="000000"/>
                </a:solidFill>
              </a:rPr>
              <a:t>Työaikojen täsmällinen noudattaminen. Työvuoron alkaessa työntekijän tulee olla työpaikalla työvaatteet päällä. </a:t>
            </a:r>
            <a:r>
              <a:rPr lang="fi-FI" altLang="fi-FI" sz="2000" dirty="0">
                <a:solidFill>
                  <a:srgbClr val="000000"/>
                </a:solidFill>
                <a:sym typeface="Wingdings" pitchFamily="2" charset="2"/>
              </a:rPr>
              <a:t> Jatkuva myöhästely ja poissaolot aiheuttavat työnantajalle järjestelyjä, jolloin myös työkaverit kärsivät.</a:t>
            </a:r>
          </a:p>
          <a:p>
            <a:r>
              <a:rPr lang="fi-FI" altLang="fi-FI" sz="2000" dirty="0">
                <a:solidFill>
                  <a:srgbClr val="000000"/>
                </a:solidFill>
                <a:sym typeface="Wingdings" pitchFamily="2" charset="2"/>
              </a:rPr>
              <a:t>Sairastumisesta on ilmoitettava työnantajalle niin pian kuin mahdollista, työajan ulkopuolisinakin aikoina. Poissaoloihin pitää kysyä lupa etukäteen</a:t>
            </a:r>
            <a:r>
              <a:rPr lang="fi-FI" altLang="fi-FI" sz="2000" dirty="0" smtClean="0">
                <a:solidFill>
                  <a:srgbClr val="000000"/>
                </a:solidFill>
                <a:sym typeface="Wingdings" pitchFamily="2" charset="2"/>
              </a:rPr>
              <a:t>. Tekstiviesti ei käy!</a:t>
            </a:r>
            <a:endParaRPr lang="fi-FI" altLang="fi-FI" sz="2000" dirty="0">
              <a:solidFill>
                <a:srgbClr val="000000"/>
              </a:solidFill>
              <a:sym typeface="Wingdings" pitchFamily="2" charset="2"/>
            </a:endParaRPr>
          </a:p>
          <a:p>
            <a:r>
              <a:rPr lang="fi-FI" altLang="fi-FI" sz="2000" dirty="0">
                <a:solidFill>
                  <a:srgbClr val="000000"/>
                </a:solidFill>
                <a:sym typeface="Wingdings" pitchFamily="2" charset="2"/>
              </a:rPr>
              <a:t>Työpaikan turvallisuusohjeita on noudatettava ( mm. laitteet, varusteet, menetelmät).</a:t>
            </a:r>
          </a:p>
          <a:p>
            <a:r>
              <a:rPr lang="fi-FI" altLang="fi-FI" sz="2000" dirty="0">
                <a:solidFill>
                  <a:srgbClr val="000000"/>
                </a:solidFill>
                <a:sym typeface="Wingdings" pitchFamily="2" charset="2"/>
              </a:rPr>
              <a:t>Työnantajalle on ilmoitettava työvälineiden vioista välittömästi.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6204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>
            <a:normAutofit/>
          </a:bodyPr>
          <a:lstStyle/>
          <a:p>
            <a:pPr algn="l"/>
            <a:r>
              <a:rPr lang="fi-FI" altLang="fi-FI" sz="3600" dirty="0"/>
              <a:t>Työnantajan velvollisuudet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1118" y="1886964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fi-FI" altLang="fi-FI" sz="2000" dirty="0"/>
              <a:t>Työnantajan velvollisuudet ovat työntekijän oikeuksia!</a:t>
            </a:r>
          </a:p>
          <a:p>
            <a:pPr>
              <a:buFontTx/>
              <a:buNone/>
            </a:pPr>
            <a:endParaRPr lang="fi-FI" altLang="fi-FI" sz="2000" dirty="0"/>
          </a:p>
          <a:p>
            <a:pPr>
              <a:buFontTx/>
              <a:buNone/>
            </a:pPr>
            <a:r>
              <a:rPr lang="fi-FI" altLang="fi-FI" sz="2000" dirty="0"/>
              <a:t>Työntekijällä on oikeus saada mm.</a:t>
            </a:r>
          </a:p>
          <a:p>
            <a:r>
              <a:rPr lang="fi-FI" altLang="fi-FI" sz="1800" dirty="0"/>
              <a:t>Sovittu palkka työstä</a:t>
            </a:r>
          </a:p>
          <a:p>
            <a:r>
              <a:rPr lang="fi-FI" altLang="fi-FI" sz="1800" dirty="0"/>
              <a:t>Opastus työhön sekä tarvittava koulutus</a:t>
            </a:r>
          </a:p>
          <a:p>
            <a:r>
              <a:rPr lang="fi-FI" altLang="fi-FI" sz="1800" dirty="0"/>
              <a:t>Työhön tarvittavat työvälineet ja suojavarusteet</a:t>
            </a:r>
          </a:p>
          <a:p>
            <a:r>
              <a:rPr lang="fi-FI" altLang="fi-FI" sz="1800" dirty="0"/>
              <a:t>Työnantajan määräämistä matkoista matkakorvaukset</a:t>
            </a:r>
          </a:p>
          <a:p>
            <a:r>
              <a:rPr lang="fi-FI" altLang="fi-FI" sz="1800" dirty="0"/>
              <a:t>Vuosilomaa tai lomakorvaus pitämättä jääneestä lomasta</a:t>
            </a:r>
          </a:p>
          <a:p>
            <a:r>
              <a:rPr lang="fi-FI" altLang="fi-FI" sz="1800" dirty="0"/>
              <a:t>Palkka sairausajalta</a:t>
            </a:r>
          </a:p>
          <a:p>
            <a:r>
              <a:rPr lang="fi-FI" altLang="fi-FI" sz="1800" dirty="0"/>
              <a:t>Työterveyshuoltoa</a:t>
            </a:r>
          </a:p>
          <a:p>
            <a:r>
              <a:rPr lang="fi-FI" altLang="fi-FI" sz="1800" dirty="0"/>
              <a:t>Tapaturmavakuutus ja työeläketurva</a:t>
            </a:r>
          </a:p>
        </p:txBody>
      </p:sp>
    </p:spTree>
    <p:extLst>
      <p:ext uri="{BB962C8B-B14F-4D97-AF65-F5344CB8AC3E}">
        <p14:creationId xmlns:p14="http://schemas.microsoft.com/office/powerpoint/2010/main" val="393529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52257" y="808892"/>
            <a:ext cx="6491064" cy="1143000"/>
          </a:xfrm>
        </p:spPr>
        <p:txBody>
          <a:bodyPr>
            <a:normAutofit/>
          </a:bodyPr>
          <a:lstStyle/>
          <a:p>
            <a:pPr algn="l"/>
            <a:r>
              <a:rPr lang="fi-FI" altLang="fi-FI" sz="3300" dirty="0"/>
              <a:t>Perehdyttäminen uusiin työtehtäviin</a:t>
            </a:r>
            <a:endParaRPr lang="fi-FI" sz="33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03482" y="1951892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fi-FI" altLang="fi-FI" sz="2000" dirty="0"/>
              <a:t>Työnantajan velvollisuus</a:t>
            </a:r>
          </a:p>
          <a:p>
            <a:pPr>
              <a:defRPr/>
            </a:pPr>
            <a:r>
              <a:rPr lang="fi-FI" altLang="fi-FI" sz="2000" dirty="0"/>
              <a:t>Työntekijän ensimmäisenä työpäivänä, yrityksillä voi myös olla oma perehdytysohjelma ensimmäisille viikoille</a:t>
            </a:r>
          </a:p>
          <a:p>
            <a:pPr>
              <a:defRPr/>
            </a:pPr>
            <a:r>
              <a:rPr lang="fi-FI" altLang="fi-FI" sz="2000" dirty="0"/>
              <a:t>Työntekijä oppii tuntemaan työpaikkansa ja työtehtävänsä</a:t>
            </a:r>
          </a:p>
          <a:p>
            <a:pPr>
              <a:defRPr/>
            </a:pPr>
            <a:endParaRPr lang="fi-FI" altLang="fi-FI" sz="2000" dirty="0"/>
          </a:p>
          <a:p>
            <a:pPr marL="0" indent="0">
              <a:buNone/>
              <a:defRPr/>
            </a:pPr>
            <a:r>
              <a:rPr lang="fi-FI" altLang="fi-FI" sz="2000" dirty="0"/>
              <a:t>Perehdytyksen sisältö:</a:t>
            </a:r>
          </a:p>
          <a:p>
            <a:pPr>
              <a:defRPr/>
            </a:pPr>
            <a:r>
              <a:rPr lang="fi-FI" altLang="fi-FI" sz="1800" dirty="0"/>
              <a:t>yrityksen toiminnan tarkoitus ja menetelmät toteuttaa sitä</a:t>
            </a:r>
          </a:p>
          <a:p>
            <a:pPr>
              <a:defRPr/>
            </a:pPr>
            <a:r>
              <a:rPr lang="fi-FI" altLang="fi-FI" sz="1800" dirty="0"/>
              <a:t>työkavereiden esittely</a:t>
            </a:r>
          </a:p>
          <a:p>
            <a:pPr>
              <a:defRPr/>
            </a:pPr>
            <a:r>
              <a:rPr lang="fi-FI" altLang="fi-FI" sz="1800" dirty="0"/>
              <a:t>yrityksen kulttuuri: käyttäytyminen, pukeutuminen, työajat, tauot ym.</a:t>
            </a:r>
          </a:p>
          <a:p>
            <a:pPr>
              <a:defRPr/>
            </a:pPr>
            <a:r>
              <a:rPr lang="fi-FI" altLang="fi-FI" sz="1800" dirty="0"/>
              <a:t>tietoa työterveyshuollosta, työsuojelutoiminnasta</a:t>
            </a:r>
          </a:p>
        </p:txBody>
      </p:sp>
    </p:spTree>
    <p:extLst>
      <p:ext uri="{BB962C8B-B14F-4D97-AF65-F5344CB8AC3E}">
        <p14:creationId xmlns:p14="http://schemas.microsoft.com/office/powerpoint/2010/main" val="133773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>
            <a:normAutofit/>
          </a:bodyPr>
          <a:lstStyle/>
          <a:p>
            <a:pPr algn="l"/>
            <a:r>
              <a:rPr lang="fi-FI" altLang="fi-FI" sz="3600" dirty="0"/>
              <a:t>Työhön opastaminen</a:t>
            </a:r>
            <a:endParaRPr lang="fi-FI" sz="33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93048" y="20763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2000" dirty="0"/>
              <a:t>Sisältää kaikki asiat, jotka liittyvät itse työn </a:t>
            </a:r>
            <a:r>
              <a:rPr lang="fi-FI" altLang="fi-FI" sz="2000" dirty="0" smtClean="0"/>
              <a:t>tekemiseen:</a:t>
            </a:r>
          </a:p>
          <a:p>
            <a:r>
              <a:rPr lang="fi-FI" altLang="fi-FI" sz="2000" dirty="0" smtClean="0"/>
              <a:t>työn </a:t>
            </a:r>
            <a:r>
              <a:rPr lang="fi-FI" altLang="fi-FI" sz="2000" dirty="0"/>
              <a:t>eri vaiheet</a:t>
            </a:r>
          </a:p>
          <a:p>
            <a:r>
              <a:rPr lang="fi-FI" altLang="fi-FI" sz="2000" dirty="0" smtClean="0"/>
              <a:t>tiedot </a:t>
            </a:r>
            <a:r>
              <a:rPr lang="fi-FI" altLang="fi-FI" sz="2000" dirty="0"/>
              <a:t>ja taidot, joita työssä tarvitaan</a:t>
            </a:r>
          </a:p>
          <a:p>
            <a:r>
              <a:rPr lang="fi-FI" altLang="fi-FI" sz="2000" dirty="0" smtClean="0"/>
              <a:t>oikea </a:t>
            </a:r>
            <a:r>
              <a:rPr lang="fi-FI" altLang="fi-FI" sz="2000" dirty="0"/>
              <a:t>työntekotapa</a:t>
            </a:r>
          </a:p>
          <a:p>
            <a:r>
              <a:rPr lang="fi-FI" altLang="fi-FI" sz="2000" dirty="0" smtClean="0"/>
              <a:t>työvälineiden</a:t>
            </a:r>
            <a:r>
              <a:rPr lang="fi-FI" altLang="fi-FI" sz="2000" dirty="0"/>
              <a:t>, laitteiden ja koneiden käyttö 	</a:t>
            </a:r>
          </a:p>
          <a:p>
            <a:r>
              <a:rPr lang="fi-FI" altLang="fi-FI" sz="2000" dirty="0" smtClean="0"/>
              <a:t>mahdolliset </a:t>
            </a:r>
            <a:r>
              <a:rPr lang="fi-FI" altLang="fi-FI" sz="2000" dirty="0"/>
              <a:t>turvallisuusmääräykset</a:t>
            </a:r>
          </a:p>
          <a:p>
            <a:endParaRPr lang="fi-FI" altLang="fi-FI" sz="2000" dirty="0"/>
          </a:p>
          <a:p>
            <a:pPr marL="0" indent="0">
              <a:buNone/>
            </a:pPr>
            <a:r>
              <a:rPr lang="fi-FI" altLang="fi-FI" sz="2000" dirty="0"/>
              <a:t>Työhönopastusta tarvitaan myös, kun työtehtävät vaihtuvat, työmenetelmät muuttuvat, käyttöön tulee uusia laitteita ym. </a:t>
            </a:r>
          </a:p>
        </p:txBody>
      </p:sp>
    </p:spTree>
    <p:extLst>
      <p:ext uri="{BB962C8B-B14F-4D97-AF65-F5344CB8AC3E}">
        <p14:creationId xmlns:p14="http://schemas.microsoft.com/office/powerpoint/2010/main" val="2359436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52390" y="662565"/>
            <a:ext cx="6491064" cy="1143000"/>
          </a:xfrm>
        </p:spPr>
        <p:txBody>
          <a:bodyPr>
            <a:normAutofit/>
          </a:bodyPr>
          <a:lstStyle/>
          <a:p>
            <a:pPr algn="l"/>
            <a:r>
              <a:rPr lang="fi-FI" altLang="fi-FI" sz="3200" dirty="0"/>
              <a:t>Työasu ja ulkoinen olemus työpaikalla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8360" y="2332037"/>
            <a:ext cx="8229600" cy="4525963"/>
          </a:xfrm>
        </p:spPr>
        <p:txBody>
          <a:bodyPr>
            <a:normAutofit/>
          </a:bodyPr>
          <a:lstStyle/>
          <a:p>
            <a:r>
              <a:rPr lang="fi-FI" altLang="fi-FI" sz="2200" dirty="0"/>
              <a:t>Työasu ja muu ulkoinen olemus määrittyvät pitkälti työpaikan mukaan (vrt. vaatekauppa/ pankki). Pidä arki-, työ- ja juhlavaatteet erikseen.</a:t>
            </a:r>
          </a:p>
          <a:p>
            <a:r>
              <a:rPr lang="fi-FI" altLang="fi-FI" sz="2200" dirty="0"/>
              <a:t>Pukeutuminen oikealla tavalla lisää työturvallisuutta paikoissa, joissa sitä edellytetään (esim. rakennusalalla haalarit ja kypärä).</a:t>
            </a:r>
          </a:p>
          <a:p>
            <a:r>
              <a:rPr lang="fi-FI" altLang="fi-FI" sz="2200" dirty="0"/>
              <a:t>Työnantaja voi määrätä työasun liikkeen toiminnan ja imagon mukaan käytettäväksi.</a:t>
            </a:r>
          </a:p>
          <a:p>
            <a:r>
              <a:rPr lang="fi-FI" altLang="fi-FI" sz="2200" dirty="0"/>
              <a:t>Lävistyksiä ja näkyviä tatuointeja ei hyväksytä kaikissa työpaikoissa </a:t>
            </a:r>
            <a:r>
              <a:rPr lang="fi-FI" altLang="fi-FI" sz="2200" dirty="0">
                <a:sym typeface="Wingdings" pitchFamily="2" charset="2"/>
              </a:rPr>
              <a:t> Työhaastatteluun poista lävistykset ja peitä tatuoinnit</a:t>
            </a:r>
          </a:p>
        </p:txBody>
      </p:sp>
    </p:spTree>
    <p:extLst>
      <p:ext uri="{BB962C8B-B14F-4D97-AF65-F5344CB8AC3E}">
        <p14:creationId xmlns:p14="http://schemas.microsoft.com/office/powerpoint/2010/main" val="538663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8572" y="570201"/>
            <a:ext cx="6491064" cy="1143000"/>
          </a:xfrm>
        </p:spPr>
        <p:txBody>
          <a:bodyPr>
            <a:normAutofit/>
          </a:bodyPr>
          <a:lstStyle/>
          <a:p>
            <a:pPr algn="l"/>
            <a:r>
              <a:rPr lang="fi-FI" altLang="fi-FI" sz="3100" dirty="0"/>
              <a:t>Käyttäydy hyvin – edustat työpaikkaasi</a:t>
            </a:r>
            <a:endParaRPr lang="fi-FI" sz="31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60003" y="2332037"/>
            <a:ext cx="8229600" cy="4525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altLang="fi-FI" sz="2000" dirty="0">
                <a:solidFill>
                  <a:srgbClr val="000000"/>
                </a:solidFill>
                <a:sym typeface="Wingdings" pitchFamily="2" charset="2"/>
              </a:rPr>
              <a:t>Työpaikan asiat kuuluvat vain työpaikalle, ei esim. </a:t>
            </a:r>
            <a:r>
              <a:rPr lang="fi-FI" altLang="fi-FI" sz="2000" dirty="0" err="1">
                <a:solidFill>
                  <a:srgbClr val="000000"/>
                </a:solidFill>
                <a:sym typeface="Wingdings" pitchFamily="2" charset="2"/>
              </a:rPr>
              <a:t>facebook-keskusteluihin</a:t>
            </a:r>
            <a:r>
              <a:rPr lang="fi-FI" altLang="fi-FI" sz="2000" dirty="0">
                <a:solidFill>
                  <a:srgbClr val="000000"/>
                </a:solidFill>
                <a:sym typeface="Wingdings" pitchFamily="2" charset="2"/>
              </a:rPr>
              <a:t>. Kaikissa työpaikoissa työntekijää sitoo ainakin jonkinlainen vaitiolovelvollisuus.</a:t>
            </a:r>
            <a:endParaRPr lang="fi-FI" altLang="fi-FI" sz="2000" dirty="0"/>
          </a:p>
          <a:p>
            <a:pPr>
              <a:defRPr/>
            </a:pPr>
            <a:r>
              <a:rPr lang="fi-FI" altLang="fi-FI" sz="2000" dirty="0"/>
              <a:t>Esimiehiä ja työkavereita puhutellaan eri tavalla kuin kavereita. Kiroilu ja ronski puhetyyli eivät kuulu työpaikalle. Työaikana edustat työnantajaa, joten käyttäydy sen </a:t>
            </a:r>
            <a:r>
              <a:rPr lang="fi-FI" altLang="fi-FI" sz="2000" dirty="0" smtClean="0"/>
              <a:t>mukaisesti-muista myös vapaa-aika!</a:t>
            </a:r>
            <a:endParaRPr lang="fi-FI" altLang="fi-FI" sz="2000" dirty="0"/>
          </a:p>
          <a:p>
            <a:pPr>
              <a:defRPr/>
            </a:pPr>
            <a:r>
              <a:rPr lang="fi-FI" altLang="fi-FI" sz="2000" dirty="0">
                <a:sym typeface="Wingdings" pitchFamily="2" charset="2"/>
              </a:rPr>
              <a:t>Päihteiden käyttö työpaikalla ja niiden vaikutuksenalaisena oleminen töissä on ehdottomasti kielletty.</a:t>
            </a:r>
          </a:p>
          <a:p>
            <a:pPr>
              <a:defRPr/>
            </a:pPr>
            <a:r>
              <a:rPr lang="fi-FI" altLang="fi-FI" sz="2000" dirty="0">
                <a:sym typeface="Wingdings" pitchFamily="2" charset="2"/>
              </a:rPr>
              <a:t>Laki kieltää tupakoinnin tiloissa, joissa liikkuu muita työntekijöitä tai asiakkaita. Monet työpaikat ovat nykyisin täysin savuttomia.</a:t>
            </a:r>
          </a:p>
        </p:txBody>
      </p:sp>
    </p:spTree>
    <p:extLst>
      <p:ext uri="{BB962C8B-B14F-4D97-AF65-F5344CB8AC3E}">
        <p14:creationId xmlns:p14="http://schemas.microsoft.com/office/powerpoint/2010/main" val="3705383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>
            <a:normAutofit/>
          </a:bodyPr>
          <a:lstStyle/>
          <a:p>
            <a:pPr algn="l"/>
            <a:r>
              <a:rPr lang="fi-FI" altLang="fi-FI" sz="3600" dirty="0"/>
              <a:t>Työelämä opettaa!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1983" y="2141265"/>
            <a:ext cx="8229600" cy="4525963"/>
          </a:xfrm>
        </p:spPr>
        <p:txBody>
          <a:bodyPr>
            <a:normAutofit/>
          </a:bodyPr>
          <a:lstStyle/>
          <a:p>
            <a:r>
              <a:rPr lang="fi-FI" altLang="fi-FI" sz="2200" dirty="0"/>
              <a:t>Ole kiinnostunut ja innostunut oppimaan uutta. Vaikka oma-aloitteisuus on tärkeää, neuvoa saa ja tulee kysyä. Monet työkaverisi auttavat sinua mielellään.</a:t>
            </a:r>
          </a:p>
          <a:p>
            <a:r>
              <a:rPr lang="fi-FI" altLang="fi-FI" sz="2200" dirty="0"/>
              <a:t>Työyhteisössä kyky tulla toimeen erilaisten ihmisten kanssa on tärkeää. Tämä korostuu erityisesti asiakaspalvelutyössä.</a:t>
            </a:r>
          </a:p>
          <a:p>
            <a:r>
              <a:rPr lang="fi-FI" altLang="fi-FI" sz="2200" dirty="0"/>
              <a:t>Parhaita tuloksia tulee, kun asenne työhön on kohdallaan ja työaikana keskitytään työntekoon. Tämä poikii myös usein tulevia työmahdollisuuksia esimerkiksi sijaisuuksien, keikkatöiden tai kesätöiden muodossa.</a:t>
            </a:r>
          </a:p>
        </p:txBody>
      </p:sp>
    </p:spTree>
    <p:extLst>
      <p:ext uri="{BB962C8B-B14F-4D97-AF65-F5344CB8AC3E}">
        <p14:creationId xmlns:p14="http://schemas.microsoft.com/office/powerpoint/2010/main" val="1607008689"/>
      </p:ext>
    </p:extLst>
  </p:cSld>
  <p:clrMapOvr>
    <a:masterClrMapping/>
  </p:clrMapOvr>
</p:sld>
</file>

<file path=ppt/theme/theme1.xml><?xml version="1.0" encoding="utf-8"?>
<a:theme xmlns:a="http://schemas.openxmlformats.org/drawingml/2006/main" name="työelämä tutuksi_mallipohj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448</Words>
  <Application>Microsoft Office PowerPoint</Application>
  <PresentationFormat>Näytössä katseltava diaesitys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Wingdings</vt:lpstr>
      <vt:lpstr>työelämä tutuksi_mallipohja</vt:lpstr>
      <vt:lpstr>TYÖSUHTEEN ALUSSA: Työelämän pelisääntöjä</vt:lpstr>
      <vt:lpstr>Työntekijän velvollisuudet</vt:lpstr>
      <vt:lpstr>Työnantajan velvollisuudet</vt:lpstr>
      <vt:lpstr>Perehdyttäminen uusiin työtehtäviin</vt:lpstr>
      <vt:lpstr>Työhön opastaminen</vt:lpstr>
      <vt:lpstr>Työasu ja ulkoinen olemus työpaikalla</vt:lpstr>
      <vt:lpstr>Käyttäydy hyvin – edustat työpaikkaasi</vt:lpstr>
      <vt:lpstr>Työelämä opettaa!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TYÖSUHTEEN ALUSSA: Työelämän pelisääntöjä</dc:title>
  <dc:creator>Oinonen Anna</dc:creator>
  <cp:lastModifiedBy>Soininen Kari</cp:lastModifiedBy>
  <cp:revision>3</cp:revision>
  <dcterms:modified xsi:type="dcterms:W3CDTF">2022-01-04T15:09:20Z</dcterms:modified>
</cp:coreProperties>
</file>