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CE49C-B934-4777-B607-A70883D60F8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F2C2FA5-3FDE-4707-9E61-B82944487F53}">
      <dgm:prSet custT="1"/>
      <dgm:spPr/>
      <dgm:t>
        <a:bodyPr/>
        <a:lstStyle/>
        <a:p>
          <a:r>
            <a:rPr lang="fi-FI" sz="3600" dirty="0">
              <a:latin typeface="Bahnschrift" panose="020B0502040204020203" pitchFamily="34" charset="0"/>
            </a:rPr>
            <a:t>Asenne itseä kohtaan</a:t>
          </a:r>
        </a:p>
      </dgm:t>
    </dgm:pt>
    <dgm:pt modelId="{383678C0-8CA7-4BC9-83F1-C385A0CC01FD}" type="parTrans" cxnId="{8F49EF21-5D0A-4CD1-909E-6F0B02F7664D}">
      <dgm:prSet/>
      <dgm:spPr/>
      <dgm:t>
        <a:bodyPr/>
        <a:lstStyle/>
        <a:p>
          <a:endParaRPr lang="fi-FI"/>
        </a:p>
      </dgm:t>
    </dgm:pt>
    <dgm:pt modelId="{62283E51-6889-4A56-B09D-7590C9B910A5}" type="sibTrans" cxnId="{8F49EF21-5D0A-4CD1-909E-6F0B02F7664D}">
      <dgm:prSet/>
      <dgm:spPr/>
      <dgm:t>
        <a:bodyPr/>
        <a:lstStyle/>
        <a:p>
          <a:endParaRPr lang="fi-FI"/>
        </a:p>
      </dgm:t>
    </dgm:pt>
    <dgm:pt modelId="{559428A7-DCE0-47DB-9FEE-27F66E7BA17C}">
      <dgm:prSet/>
      <dgm:spPr/>
      <dgm:t>
        <a:bodyPr/>
        <a:lstStyle/>
        <a:p>
          <a:r>
            <a:rPr lang="fi-FI" dirty="0">
              <a:latin typeface="Bahnschrift" panose="020B0502040204020203" pitchFamily="34" charset="0"/>
            </a:rPr>
            <a:t>Mitä on valmis itsessään tutkimaan</a:t>
          </a:r>
        </a:p>
      </dgm:t>
    </dgm:pt>
    <dgm:pt modelId="{25FC8C91-6A59-44A7-AE71-4300EFE8A2C9}" type="parTrans" cxnId="{CF9653A4-0D76-444D-A571-A9E5EB7BAC55}">
      <dgm:prSet/>
      <dgm:spPr/>
      <dgm:t>
        <a:bodyPr/>
        <a:lstStyle/>
        <a:p>
          <a:endParaRPr lang="fi-FI"/>
        </a:p>
      </dgm:t>
    </dgm:pt>
    <dgm:pt modelId="{1518D744-2EA4-4E7F-8493-B2B7AA9AFFD5}" type="sibTrans" cxnId="{CF9653A4-0D76-444D-A571-A9E5EB7BAC55}">
      <dgm:prSet/>
      <dgm:spPr/>
      <dgm:t>
        <a:bodyPr/>
        <a:lstStyle/>
        <a:p>
          <a:endParaRPr lang="fi-FI"/>
        </a:p>
      </dgm:t>
    </dgm:pt>
    <dgm:pt modelId="{F8444B3C-6257-4DB0-95C5-A064DACBF2AA}">
      <dgm:prSet/>
      <dgm:spPr/>
      <dgm:t>
        <a:bodyPr/>
        <a:lstStyle/>
        <a:p>
          <a:r>
            <a:rPr lang="fi-FI" dirty="0">
              <a:latin typeface="Bahnschrift" panose="020B0502040204020203" pitchFamily="34" charset="0"/>
            </a:rPr>
            <a:t>Mitä on valmis tuomaan vuorovaikutukseen</a:t>
          </a:r>
        </a:p>
      </dgm:t>
    </dgm:pt>
    <dgm:pt modelId="{6D45FE20-F387-424E-AF51-628C0B66BD71}" type="parTrans" cxnId="{B1CCE80A-8D90-40B1-A9FC-9B5D6BE5AB3E}">
      <dgm:prSet/>
      <dgm:spPr/>
      <dgm:t>
        <a:bodyPr/>
        <a:lstStyle/>
        <a:p>
          <a:endParaRPr lang="fi-FI"/>
        </a:p>
      </dgm:t>
    </dgm:pt>
    <dgm:pt modelId="{F0638900-0BF3-499F-A8A6-EF02A5866E8A}" type="sibTrans" cxnId="{B1CCE80A-8D90-40B1-A9FC-9B5D6BE5AB3E}">
      <dgm:prSet/>
      <dgm:spPr/>
      <dgm:t>
        <a:bodyPr/>
        <a:lstStyle/>
        <a:p>
          <a:endParaRPr lang="fi-FI"/>
        </a:p>
      </dgm:t>
    </dgm:pt>
    <dgm:pt modelId="{F9F53A6A-5807-44DC-B19B-E3809E67C4CA}">
      <dgm:prSet/>
      <dgm:spPr/>
      <dgm:t>
        <a:bodyPr/>
        <a:lstStyle/>
        <a:p>
          <a:r>
            <a:rPr lang="fi-FI" dirty="0">
              <a:latin typeface="Bahnschrift" panose="020B0502040204020203" pitchFamily="34" charset="0"/>
            </a:rPr>
            <a:t>Omien tarpeiden ja tunteiden salaaminen toisilta on tavallista.</a:t>
          </a:r>
        </a:p>
      </dgm:t>
    </dgm:pt>
    <dgm:pt modelId="{7790066C-CD93-4A1C-9D85-32779E47A7C1}" type="parTrans" cxnId="{1BFE4089-4A88-41AC-AD9D-E1854F61778C}">
      <dgm:prSet/>
      <dgm:spPr/>
      <dgm:t>
        <a:bodyPr/>
        <a:lstStyle/>
        <a:p>
          <a:endParaRPr lang="fi-FI"/>
        </a:p>
      </dgm:t>
    </dgm:pt>
    <dgm:pt modelId="{0411FDE7-C155-4F3B-BB6A-2330396EC52E}" type="sibTrans" cxnId="{1BFE4089-4A88-41AC-AD9D-E1854F61778C}">
      <dgm:prSet/>
      <dgm:spPr/>
      <dgm:t>
        <a:bodyPr/>
        <a:lstStyle/>
        <a:p>
          <a:endParaRPr lang="fi-FI"/>
        </a:p>
      </dgm:t>
    </dgm:pt>
    <dgm:pt modelId="{73C59EA2-69CF-4A58-ADB3-62EB2B8C7A45}">
      <dgm:prSet/>
      <dgm:spPr/>
      <dgm:t>
        <a:bodyPr/>
        <a:lstStyle/>
        <a:p>
          <a:r>
            <a:rPr lang="fi-FI" dirty="0">
              <a:latin typeface="Bahnschrift" panose="020B0502040204020203" pitchFamily="34" charset="0"/>
            </a:rPr>
            <a:t>Itsestään kertominen lisää avoimuutta ja luottamusta.</a:t>
          </a:r>
        </a:p>
      </dgm:t>
    </dgm:pt>
    <dgm:pt modelId="{B2E1502F-23B6-4FAB-911D-4BBBF139983E}" type="parTrans" cxnId="{8ED802E1-8F89-429D-91FD-CD9E52995A70}">
      <dgm:prSet/>
      <dgm:spPr/>
      <dgm:t>
        <a:bodyPr/>
        <a:lstStyle/>
        <a:p>
          <a:endParaRPr lang="fi-FI"/>
        </a:p>
      </dgm:t>
    </dgm:pt>
    <dgm:pt modelId="{945FFB45-C753-4A6C-BDCA-01E493DD0FD1}" type="sibTrans" cxnId="{8ED802E1-8F89-429D-91FD-CD9E52995A70}">
      <dgm:prSet/>
      <dgm:spPr/>
      <dgm:t>
        <a:bodyPr/>
        <a:lstStyle/>
        <a:p>
          <a:endParaRPr lang="fi-FI"/>
        </a:p>
      </dgm:t>
    </dgm:pt>
    <dgm:pt modelId="{701616AF-8919-4C1C-9391-6AF3FC527ACD}">
      <dgm:prSet custT="1"/>
      <dgm:spPr/>
      <dgm:t>
        <a:bodyPr/>
        <a:lstStyle/>
        <a:p>
          <a:r>
            <a:rPr lang="fi-FI" sz="3600" dirty="0">
              <a:latin typeface="Bahnschrift" panose="020B0502040204020203" pitchFamily="34" charset="0"/>
            </a:rPr>
            <a:t>Asenne toista kohtaan</a:t>
          </a:r>
        </a:p>
      </dgm:t>
    </dgm:pt>
    <dgm:pt modelId="{7B72B6A9-60A5-4B64-BE0F-0CEB9CB6A6D4}" type="parTrans" cxnId="{CF6E44BB-F3A3-486E-9137-5227CA60D57E}">
      <dgm:prSet/>
      <dgm:spPr/>
      <dgm:t>
        <a:bodyPr/>
        <a:lstStyle/>
        <a:p>
          <a:endParaRPr lang="fi-FI"/>
        </a:p>
      </dgm:t>
    </dgm:pt>
    <dgm:pt modelId="{DA821440-45E5-4CC1-AA14-CDB763DBD9F6}" type="sibTrans" cxnId="{CF6E44BB-F3A3-486E-9137-5227CA60D57E}">
      <dgm:prSet/>
      <dgm:spPr/>
      <dgm:t>
        <a:bodyPr/>
        <a:lstStyle/>
        <a:p>
          <a:endParaRPr lang="fi-FI"/>
        </a:p>
      </dgm:t>
    </dgm:pt>
    <dgm:pt modelId="{1F8A12AF-CE4B-4A25-A941-91E54B9F3946}">
      <dgm:prSet/>
      <dgm:spPr/>
      <dgm:t>
        <a:bodyPr/>
        <a:lstStyle/>
        <a:p>
          <a:r>
            <a:rPr lang="fi-FI" dirty="0">
              <a:latin typeface="Bahnschrift" panose="020B0502040204020203" pitchFamily="34" charset="0"/>
            </a:rPr>
            <a:t>Tasa-arvoinen ja kunnioittava asenne on tärkeä vuorovaikutustaito!</a:t>
          </a:r>
        </a:p>
      </dgm:t>
    </dgm:pt>
    <dgm:pt modelId="{8AFFC6A4-FA1F-4592-B7F7-EBA169514C2F}" type="parTrans" cxnId="{C98A8DB7-4B0C-45A9-8040-AB1F4774A243}">
      <dgm:prSet/>
      <dgm:spPr/>
      <dgm:t>
        <a:bodyPr/>
        <a:lstStyle/>
        <a:p>
          <a:endParaRPr lang="fi-FI"/>
        </a:p>
      </dgm:t>
    </dgm:pt>
    <dgm:pt modelId="{841CA788-64D2-4786-AACA-7A99B0F06934}" type="sibTrans" cxnId="{C98A8DB7-4B0C-45A9-8040-AB1F4774A243}">
      <dgm:prSet/>
      <dgm:spPr/>
      <dgm:t>
        <a:bodyPr/>
        <a:lstStyle/>
        <a:p>
          <a:endParaRPr lang="fi-FI"/>
        </a:p>
      </dgm:t>
    </dgm:pt>
    <dgm:pt modelId="{46E7F719-4B8D-4F90-8B09-A7A6B04FF4CA}">
      <dgm:prSet/>
      <dgm:spPr/>
      <dgm:t>
        <a:bodyPr/>
        <a:lstStyle/>
        <a:p>
          <a:r>
            <a:rPr lang="fi-FI" dirty="0">
              <a:latin typeface="Bahnschrift" panose="020B0502040204020203" pitchFamily="34" charset="0"/>
            </a:rPr>
            <a:t>Aito halu ja pyrkimys arvostaa toista &gt; vaikuttaa myös toisinpäin</a:t>
          </a:r>
        </a:p>
      </dgm:t>
    </dgm:pt>
    <dgm:pt modelId="{EBCF1DBD-DA9F-4F46-8F02-B0CC5004AB82}" type="parTrans" cxnId="{F393160C-7A05-4DAF-93C0-D59569F2BDA4}">
      <dgm:prSet/>
      <dgm:spPr/>
      <dgm:t>
        <a:bodyPr/>
        <a:lstStyle/>
        <a:p>
          <a:endParaRPr lang="fi-FI"/>
        </a:p>
      </dgm:t>
    </dgm:pt>
    <dgm:pt modelId="{6AE62336-F69B-40C0-8E97-58BB21C37BD9}" type="sibTrans" cxnId="{F393160C-7A05-4DAF-93C0-D59569F2BDA4}">
      <dgm:prSet/>
      <dgm:spPr/>
      <dgm:t>
        <a:bodyPr/>
        <a:lstStyle/>
        <a:p>
          <a:endParaRPr lang="fi-FI"/>
        </a:p>
      </dgm:t>
    </dgm:pt>
    <dgm:pt modelId="{875CC6AD-F0D8-46B6-BA25-2E88ED5E38BD}">
      <dgm:prSet/>
      <dgm:spPr/>
      <dgm:t>
        <a:bodyPr/>
        <a:lstStyle/>
        <a:p>
          <a:r>
            <a:rPr lang="fi-FI" dirty="0">
              <a:latin typeface="Bahnschrift" panose="020B0502040204020203" pitchFamily="34" charset="0"/>
            </a:rPr>
            <a:t>Empaattisuus, läpinäkyvyys ja aitous</a:t>
          </a:r>
        </a:p>
      </dgm:t>
    </dgm:pt>
    <dgm:pt modelId="{884D9B79-1D4D-47B3-BB40-091E28DE8546}" type="parTrans" cxnId="{E75B4B64-02C7-491D-8F13-406C8247097C}">
      <dgm:prSet/>
      <dgm:spPr/>
      <dgm:t>
        <a:bodyPr/>
        <a:lstStyle/>
        <a:p>
          <a:endParaRPr lang="fi-FI"/>
        </a:p>
      </dgm:t>
    </dgm:pt>
    <dgm:pt modelId="{7E5436B8-7166-432F-8809-5FE341F64B30}" type="sibTrans" cxnId="{E75B4B64-02C7-491D-8F13-406C8247097C}">
      <dgm:prSet/>
      <dgm:spPr/>
      <dgm:t>
        <a:bodyPr/>
        <a:lstStyle/>
        <a:p>
          <a:endParaRPr lang="fi-FI"/>
        </a:p>
      </dgm:t>
    </dgm:pt>
    <dgm:pt modelId="{0A378DE6-DDA2-4414-A8C3-868FD7232C30}" type="pres">
      <dgm:prSet presAssocID="{395CE49C-B934-4777-B607-A70883D60F8E}" presName="Name0" presStyleCnt="0">
        <dgm:presLayoutVars>
          <dgm:dir/>
          <dgm:animLvl val="lvl"/>
          <dgm:resizeHandles/>
        </dgm:presLayoutVars>
      </dgm:prSet>
      <dgm:spPr/>
    </dgm:pt>
    <dgm:pt modelId="{86124461-D0C3-45C6-A372-85527FD0CB3E}" type="pres">
      <dgm:prSet presAssocID="{0F2C2FA5-3FDE-4707-9E61-B82944487F53}" presName="linNode" presStyleCnt="0"/>
      <dgm:spPr/>
    </dgm:pt>
    <dgm:pt modelId="{A5F8E1C1-2AE5-4F01-936A-79B45FFE687D}" type="pres">
      <dgm:prSet presAssocID="{0F2C2FA5-3FDE-4707-9E61-B82944487F53}" presName="parentShp" presStyleLbl="node1" presStyleIdx="0" presStyleCnt="2">
        <dgm:presLayoutVars>
          <dgm:bulletEnabled val="1"/>
        </dgm:presLayoutVars>
      </dgm:prSet>
      <dgm:spPr/>
    </dgm:pt>
    <dgm:pt modelId="{395694B0-3412-4FDE-9572-9C952667479D}" type="pres">
      <dgm:prSet presAssocID="{0F2C2FA5-3FDE-4707-9E61-B82944487F53}" presName="childShp" presStyleLbl="bgAccFollowNode1" presStyleIdx="0" presStyleCnt="2">
        <dgm:presLayoutVars>
          <dgm:bulletEnabled val="1"/>
        </dgm:presLayoutVars>
      </dgm:prSet>
      <dgm:spPr/>
    </dgm:pt>
    <dgm:pt modelId="{4E7742EB-70D7-4624-90BF-60E50B3B90EA}" type="pres">
      <dgm:prSet presAssocID="{62283E51-6889-4A56-B09D-7590C9B910A5}" presName="spacing" presStyleCnt="0"/>
      <dgm:spPr/>
    </dgm:pt>
    <dgm:pt modelId="{CD646F88-093E-42BD-AFAC-173D29653FD7}" type="pres">
      <dgm:prSet presAssocID="{701616AF-8919-4C1C-9391-6AF3FC527ACD}" presName="linNode" presStyleCnt="0"/>
      <dgm:spPr/>
    </dgm:pt>
    <dgm:pt modelId="{57C24E7E-A5D4-4877-918C-73B6FA140D15}" type="pres">
      <dgm:prSet presAssocID="{701616AF-8919-4C1C-9391-6AF3FC527ACD}" presName="parentShp" presStyleLbl="node1" presStyleIdx="1" presStyleCnt="2">
        <dgm:presLayoutVars>
          <dgm:bulletEnabled val="1"/>
        </dgm:presLayoutVars>
      </dgm:prSet>
      <dgm:spPr/>
    </dgm:pt>
    <dgm:pt modelId="{C248915A-5413-4309-A6C2-06FF215501C5}" type="pres">
      <dgm:prSet presAssocID="{701616AF-8919-4C1C-9391-6AF3FC527ACD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B1CCE80A-8D90-40B1-A9FC-9B5D6BE5AB3E}" srcId="{0F2C2FA5-3FDE-4707-9E61-B82944487F53}" destId="{F8444B3C-6257-4DB0-95C5-A064DACBF2AA}" srcOrd="1" destOrd="0" parTransId="{6D45FE20-F387-424E-AF51-628C0B66BD71}" sibTransId="{F0638900-0BF3-499F-A8A6-EF02A5866E8A}"/>
    <dgm:cxn modelId="{F393160C-7A05-4DAF-93C0-D59569F2BDA4}" srcId="{701616AF-8919-4C1C-9391-6AF3FC527ACD}" destId="{46E7F719-4B8D-4F90-8B09-A7A6B04FF4CA}" srcOrd="1" destOrd="0" parTransId="{EBCF1DBD-DA9F-4F46-8F02-B0CC5004AB82}" sibTransId="{6AE62336-F69B-40C0-8E97-58BB21C37BD9}"/>
    <dgm:cxn modelId="{E825340E-0726-4474-91ED-88D7F6FFAA30}" type="presOf" srcId="{1F8A12AF-CE4B-4A25-A941-91E54B9F3946}" destId="{C248915A-5413-4309-A6C2-06FF215501C5}" srcOrd="0" destOrd="0" presId="urn:microsoft.com/office/officeart/2005/8/layout/vList6"/>
    <dgm:cxn modelId="{A091B11D-4A4E-4157-96AC-9A5D97704B75}" type="presOf" srcId="{875CC6AD-F0D8-46B6-BA25-2E88ED5E38BD}" destId="{C248915A-5413-4309-A6C2-06FF215501C5}" srcOrd="0" destOrd="2" presId="urn:microsoft.com/office/officeart/2005/8/layout/vList6"/>
    <dgm:cxn modelId="{8F49EF21-5D0A-4CD1-909E-6F0B02F7664D}" srcId="{395CE49C-B934-4777-B607-A70883D60F8E}" destId="{0F2C2FA5-3FDE-4707-9E61-B82944487F53}" srcOrd="0" destOrd="0" parTransId="{383678C0-8CA7-4BC9-83F1-C385A0CC01FD}" sibTransId="{62283E51-6889-4A56-B09D-7590C9B910A5}"/>
    <dgm:cxn modelId="{25858232-71DD-4628-98B4-E0131BEB6FF1}" type="presOf" srcId="{0F2C2FA5-3FDE-4707-9E61-B82944487F53}" destId="{A5F8E1C1-2AE5-4F01-936A-79B45FFE687D}" srcOrd="0" destOrd="0" presId="urn:microsoft.com/office/officeart/2005/8/layout/vList6"/>
    <dgm:cxn modelId="{A8E8753E-B7C2-42D2-8119-BA9E0F69C86D}" type="presOf" srcId="{701616AF-8919-4C1C-9391-6AF3FC527ACD}" destId="{57C24E7E-A5D4-4877-918C-73B6FA140D15}" srcOrd="0" destOrd="0" presId="urn:microsoft.com/office/officeart/2005/8/layout/vList6"/>
    <dgm:cxn modelId="{E75B4B64-02C7-491D-8F13-406C8247097C}" srcId="{701616AF-8919-4C1C-9391-6AF3FC527ACD}" destId="{875CC6AD-F0D8-46B6-BA25-2E88ED5E38BD}" srcOrd="2" destOrd="0" parTransId="{884D9B79-1D4D-47B3-BB40-091E28DE8546}" sibTransId="{7E5436B8-7166-432F-8809-5FE341F64B30}"/>
    <dgm:cxn modelId="{8AFE2E49-9254-4D0D-8958-54CB2E733371}" type="presOf" srcId="{73C59EA2-69CF-4A58-ADB3-62EB2B8C7A45}" destId="{395694B0-3412-4FDE-9572-9C952667479D}" srcOrd="0" destOrd="3" presId="urn:microsoft.com/office/officeart/2005/8/layout/vList6"/>
    <dgm:cxn modelId="{FE6BDF6D-7984-4822-8EE2-56C0E71B4D22}" type="presOf" srcId="{F8444B3C-6257-4DB0-95C5-A064DACBF2AA}" destId="{395694B0-3412-4FDE-9572-9C952667479D}" srcOrd="0" destOrd="1" presId="urn:microsoft.com/office/officeart/2005/8/layout/vList6"/>
    <dgm:cxn modelId="{5BA70856-1CB7-4D04-A3D3-A970906F2D8B}" type="presOf" srcId="{46E7F719-4B8D-4F90-8B09-A7A6B04FF4CA}" destId="{C248915A-5413-4309-A6C2-06FF215501C5}" srcOrd="0" destOrd="1" presId="urn:microsoft.com/office/officeart/2005/8/layout/vList6"/>
    <dgm:cxn modelId="{1458BA78-E85F-4E3E-B6B9-722596CC81A8}" type="presOf" srcId="{559428A7-DCE0-47DB-9FEE-27F66E7BA17C}" destId="{395694B0-3412-4FDE-9572-9C952667479D}" srcOrd="0" destOrd="0" presId="urn:microsoft.com/office/officeart/2005/8/layout/vList6"/>
    <dgm:cxn modelId="{1BFE4089-4A88-41AC-AD9D-E1854F61778C}" srcId="{0F2C2FA5-3FDE-4707-9E61-B82944487F53}" destId="{F9F53A6A-5807-44DC-B19B-E3809E67C4CA}" srcOrd="2" destOrd="0" parTransId="{7790066C-CD93-4A1C-9D85-32779E47A7C1}" sibTransId="{0411FDE7-C155-4F3B-BB6A-2330396EC52E}"/>
    <dgm:cxn modelId="{D50F8291-F971-4BCA-B7EF-E049101E979A}" type="presOf" srcId="{F9F53A6A-5807-44DC-B19B-E3809E67C4CA}" destId="{395694B0-3412-4FDE-9572-9C952667479D}" srcOrd="0" destOrd="2" presId="urn:microsoft.com/office/officeart/2005/8/layout/vList6"/>
    <dgm:cxn modelId="{CF9653A4-0D76-444D-A571-A9E5EB7BAC55}" srcId="{0F2C2FA5-3FDE-4707-9E61-B82944487F53}" destId="{559428A7-DCE0-47DB-9FEE-27F66E7BA17C}" srcOrd="0" destOrd="0" parTransId="{25FC8C91-6A59-44A7-AE71-4300EFE8A2C9}" sibTransId="{1518D744-2EA4-4E7F-8493-B2B7AA9AFFD5}"/>
    <dgm:cxn modelId="{C98A8DB7-4B0C-45A9-8040-AB1F4774A243}" srcId="{701616AF-8919-4C1C-9391-6AF3FC527ACD}" destId="{1F8A12AF-CE4B-4A25-A941-91E54B9F3946}" srcOrd="0" destOrd="0" parTransId="{8AFFC6A4-FA1F-4592-B7F7-EBA169514C2F}" sibTransId="{841CA788-64D2-4786-AACA-7A99B0F06934}"/>
    <dgm:cxn modelId="{CF6E44BB-F3A3-486E-9137-5227CA60D57E}" srcId="{395CE49C-B934-4777-B607-A70883D60F8E}" destId="{701616AF-8919-4C1C-9391-6AF3FC527ACD}" srcOrd="1" destOrd="0" parTransId="{7B72B6A9-60A5-4B64-BE0F-0CEB9CB6A6D4}" sibTransId="{DA821440-45E5-4CC1-AA14-CDB763DBD9F6}"/>
    <dgm:cxn modelId="{8ED802E1-8F89-429D-91FD-CD9E52995A70}" srcId="{0F2C2FA5-3FDE-4707-9E61-B82944487F53}" destId="{73C59EA2-69CF-4A58-ADB3-62EB2B8C7A45}" srcOrd="3" destOrd="0" parTransId="{B2E1502F-23B6-4FAB-911D-4BBBF139983E}" sibTransId="{945FFB45-C753-4A6C-BDCA-01E493DD0FD1}"/>
    <dgm:cxn modelId="{3751DCEA-E4F6-443E-BE09-A1612344D84C}" type="presOf" srcId="{395CE49C-B934-4777-B607-A70883D60F8E}" destId="{0A378DE6-DDA2-4414-A8C3-868FD7232C30}" srcOrd="0" destOrd="0" presId="urn:microsoft.com/office/officeart/2005/8/layout/vList6"/>
    <dgm:cxn modelId="{6894A697-EE6B-431E-9549-47AA59BC8154}" type="presParOf" srcId="{0A378DE6-DDA2-4414-A8C3-868FD7232C30}" destId="{86124461-D0C3-45C6-A372-85527FD0CB3E}" srcOrd="0" destOrd="0" presId="urn:microsoft.com/office/officeart/2005/8/layout/vList6"/>
    <dgm:cxn modelId="{576BC35D-E0E2-4321-968E-F146A3BDD40A}" type="presParOf" srcId="{86124461-D0C3-45C6-A372-85527FD0CB3E}" destId="{A5F8E1C1-2AE5-4F01-936A-79B45FFE687D}" srcOrd="0" destOrd="0" presId="urn:microsoft.com/office/officeart/2005/8/layout/vList6"/>
    <dgm:cxn modelId="{0D8ACA2A-1E39-4859-BB45-4DD2C8B920F4}" type="presParOf" srcId="{86124461-D0C3-45C6-A372-85527FD0CB3E}" destId="{395694B0-3412-4FDE-9572-9C952667479D}" srcOrd="1" destOrd="0" presId="urn:microsoft.com/office/officeart/2005/8/layout/vList6"/>
    <dgm:cxn modelId="{F33AB6A2-E83A-4F9A-A2CC-BC1692A7741B}" type="presParOf" srcId="{0A378DE6-DDA2-4414-A8C3-868FD7232C30}" destId="{4E7742EB-70D7-4624-90BF-60E50B3B90EA}" srcOrd="1" destOrd="0" presId="urn:microsoft.com/office/officeart/2005/8/layout/vList6"/>
    <dgm:cxn modelId="{436DB640-C4DD-4A1A-BDCF-3AA9780D6AF5}" type="presParOf" srcId="{0A378DE6-DDA2-4414-A8C3-868FD7232C30}" destId="{CD646F88-093E-42BD-AFAC-173D29653FD7}" srcOrd="2" destOrd="0" presId="urn:microsoft.com/office/officeart/2005/8/layout/vList6"/>
    <dgm:cxn modelId="{31B6D6BC-3849-451E-BC09-CEC4B389A8F1}" type="presParOf" srcId="{CD646F88-093E-42BD-AFAC-173D29653FD7}" destId="{57C24E7E-A5D4-4877-918C-73B6FA140D15}" srcOrd="0" destOrd="0" presId="urn:microsoft.com/office/officeart/2005/8/layout/vList6"/>
    <dgm:cxn modelId="{B10FE5A8-C2AB-4C33-84E4-11A0ECA622BC}" type="presParOf" srcId="{CD646F88-093E-42BD-AFAC-173D29653FD7}" destId="{C248915A-5413-4309-A6C2-06FF215501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694B0-3412-4FDE-9572-9C952667479D}">
      <dsp:nvSpPr>
        <dsp:cNvPr id="0" name=""/>
        <dsp:cNvSpPr/>
      </dsp:nvSpPr>
      <dsp:spPr>
        <a:xfrm>
          <a:off x="4071328" y="488"/>
          <a:ext cx="6106993" cy="19069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>
              <a:latin typeface="Bahnschrift" panose="020B0502040204020203" pitchFamily="34" charset="0"/>
            </a:rPr>
            <a:t>Mitä on valmis itsessään tutkimaan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>
              <a:latin typeface="Bahnschrift" panose="020B0502040204020203" pitchFamily="34" charset="0"/>
            </a:rPr>
            <a:t>Mitä on valmis tuomaan vuorovaikutukseen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>
              <a:latin typeface="Bahnschrift" panose="020B0502040204020203" pitchFamily="34" charset="0"/>
            </a:rPr>
            <a:t>Omien tarpeiden ja tunteiden salaaminen toisilta on tavallista.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>
              <a:latin typeface="Bahnschrift" panose="020B0502040204020203" pitchFamily="34" charset="0"/>
            </a:rPr>
            <a:t>Itsestään kertominen lisää avoimuutta ja luottamusta.</a:t>
          </a:r>
        </a:p>
      </dsp:txBody>
      <dsp:txXfrm>
        <a:off x="4071328" y="238857"/>
        <a:ext cx="5391885" cy="1430216"/>
      </dsp:txXfrm>
    </dsp:sp>
    <dsp:sp modelId="{A5F8E1C1-2AE5-4F01-936A-79B45FFE687D}">
      <dsp:nvSpPr>
        <dsp:cNvPr id="0" name=""/>
        <dsp:cNvSpPr/>
      </dsp:nvSpPr>
      <dsp:spPr>
        <a:xfrm>
          <a:off x="0" y="488"/>
          <a:ext cx="4071328" cy="1906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>
              <a:latin typeface="Bahnschrift" panose="020B0502040204020203" pitchFamily="34" charset="0"/>
            </a:rPr>
            <a:t>Asenne itseä kohtaan</a:t>
          </a:r>
        </a:p>
      </dsp:txBody>
      <dsp:txXfrm>
        <a:off x="93090" y="93578"/>
        <a:ext cx="3885148" cy="1720774"/>
      </dsp:txXfrm>
    </dsp:sp>
    <dsp:sp modelId="{C248915A-5413-4309-A6C2-06FF215501C5}">
      <dsp:nvSpPr>
        <dsp:cNvPr id="0" name=""/>
        <dsp:cNvSpPr/>
      </dsp:nvSpPr>
      <dsp:spPr>
        <a:xfrm>
          <a:off x="4071328" y="2098139"/>
          <a:ext cx="6106993" cy="19069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>
              <a:latin typeface="Bahnschrift" panose="020B0502040204020203" pitchFamily="34" charset="0"/>
            </a:rPr>
            <a:t>Tasa-arvoinen ja kunnioittava asenne on tärkeä vuorovaikutustaito!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>
              <a:latin typeface="Bahnschrift" panose="020B0502040204020203" pitchFamily="34" charset="0"/>
            </a:rPr>
            <a:t>Aito halu ja pyrkimys arvostaa toista &gt; vaikuttaa myös toisinpäin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>
              <a:latin typeface="Bahnschrift" panose="020B0502040204020203" pitchFamily="34" charset="0"/>
            </a:rPr>
            <a:t>Empaattisuus, läpinäkyvyys ja aitous</a:t>
          </a:r>
        </a:p>
      </dsp:txBody>
      <dsp:txXfrm>
        <a:off x="4071328" y="2336508"/>
        <a:ext cx="5391885" cy="1430216"/>
      </dsp:txXfrm>
    </dsp:sp>
    <dsp:sp modelId="{57C24E7E-A5D4-4877-918C-73B6FA140D15}">
      <dsp:nvSpPr>
        <dsp:cNvPr id="0" name=""/>
        <dsp:cNvSpPr/>
      </dsp:nvSpPr>
      <dsp:spPr>
        <a:xfrm>
          <a:off x="0" y="2098139"/>
          <a:ext cx="4071328" cy="1906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>
              <a:latin typeface="Bahnschrift" panose="020B0502040204020203" pitchFamily="34" charset="0"/>
            </a:rPr>
            <a:t>Asenne toista kohtaan</a:t>
          </a:r>
        </a:p>
      </dsp:txBody>
      <dsp:txXfrm>
        <a:off x="93090" y="2191229"/>
        <a:ext cx="3885148" cy="1720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345D20-C33D-463A-AEE5-B99FD28E5B65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966E73E-02DC-4121-B0B7-8EBD483FD8E8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257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5D20-C33D-463A-AEE5-B99FD28E5B65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E73E-02DC-4121-B0B7-8EBD483FD8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757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5D20-C33D-463A-AEE5-B99FD28E5B65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E73E-02DC-4121-B0B7-8EBD483FD8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077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5D20-C33D-463A-AEE5-B99FD28E5B65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E73E-02DC-4121-B0B7-8EBD483FD8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79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345D20-C33D-463A-AEE5-B99FD28E5B65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966E73E-02DC-4121-B0B7-8EBD483FD8E8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17984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5D20-C33D-463A-AEE5-B99FD28E5B65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E73E-02DC-4121-B0B7-8EBD483FD8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284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5D20-C33D-463A-AEE5-B99FD28E5B65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E73E-02DC-4121-B0B7-8EBD483FD8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5772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5D20-C33D-463A-AEE5-B99FD28E5B65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E73E-02DC-4121-B0B7-8EBD483FD8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141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5D20-C33D-463A-AEE5-B99FD28E5B65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E73E-02DC-4121-B0B7-8EBD483FD8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83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D345D20-C33D-463A-AEE5-B99FD28E5B65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966E73E-02DC-4121-B0B7-8EBD483FD8E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348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D345D20-C33D-463A-AEE5-B99FD28E5B65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966E73E-02DC-4121-B0B7-8EBD483FD8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327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345D20-C33D-463A-AEE5-B99FD28E5B65}" type="datetimeFigureOut">
              <a:rPr lang="fi-FI" smtClean="0"/>
              <a:t>1.2.2023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966E73E-02DC-4121-B0B7-8EBD483FD8E8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437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CC2CF5-67FC-3CE4-377E-E02BF060D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455" y="1231894"/>
            <a:ext cx="6020626" cy="4339177"/>
          </a:xfrm>
        </p:spPr>
        <p:txBody>
          <a:bodyPr>
            <a:normAutofit fontScale="90000"/>
          </a:bodyPr>
          <a:lstStyle/>
          <a:p>
            <a:pPr algn="l"/>
            <a:r>
              <a:rPr lang="fi-FI" sz="8800" dirty="0">
                <a:solidFill>
                  <a:srgbClr val="2A1A00"/>
                </a:solidFill>
              </a:rPr>
              <a:t>Tiimin jäsenenä toimiminen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5A15646-44E4-47F9-20BE-A9D3151CD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4" y="2097743"/>
            <a:ext cx="3995592" cy="2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99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734A1B-16F0-7C85-6EB6-111E0BCF8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fi-FI" dirty="0"/>
              <a:t>Tiimityö edellyttää ihmissuhdetaitoja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643DDE-2A2A-ABB6-3E1A-8A42CCA63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chemeClr val="tx1"/>
                </a:solidFill>
                <a:latin typeface="Bahnschrift" panose="020B0502040204020203" pitchFamily="34" charset="0"/>
              </a:rPr>
              <a:t>Ihmissuhdetaitoihin kuuluu toimivien ihmissuhteiden rakentaminen, ryhmissä työskentely ja ristiriitojen rakentava käsitteleminen.</a:t>
            </a:r>
          </a:p>
          <a:p>
            <a:r>
              <a:rPr lang="fi-FI" sz="2800" dirty="0">
                <a:solidFill>
                  <a:schemeClr val="tx1"/>
                </a:solidFill>
                <a:latin typeface="Bahnschrift" panose="020B0502040204020203" pitchFamily="34" charset="0"/>
              </a:rPr>
              <a:t>Vuorovaikutustaidot ovat ryhmässä tarvittavia ihmissuhdetaitoja.</a:t>
            </a: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EDD5BC1-4576-1858-0960-FA7EDBC7F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787" y="669317"/>
            <a:ext cx="3656581" cy="551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9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5E179E-8A60-473F-D105-10CFF125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953" y="231834"/>
            <a:ext cx="10178322" cy="1044516"/>
          </a:xfrm>
        </p:spPr>
        <p:txBody>
          <a:bodyPr/>
          <a:lstStyle/>
          <a:p>
            <a:r>
              <a:rPr lang="fi-FI" dirty="0"/>
              <a:t>Oman asenteen merkitys</a:t>
            </a:r>
          </a:p>
        </p:txBody>
      </p:sp>
      <p:graphicFrame>
        <p:nvGraphicFramePr>
          <p:cNvPr id="4" name="Sisällön paikkamerkki 6">
            <a:extLst>
              <a:ext uri="{FF2B5EF4-FFF2-40B4-BE49-F238E27FC236}">
                <a16:creationId xmlns:a16="http://schemas.microsoft.com/office/drawing/2014/main" id="{350259B4-53CA-8880-6CD3-4B92B46790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103274"/>
              </p:ext>
            </p:extLst>
          </p:nvPr>
        </p:nvGraphicFramePr>
        <p:xfrm>
          <a:off x="1165953" y="1426208"/>
          <a:ext cx="10178322" cy="4005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E57D4512-3FC0-F097-5AA4-C395AA6B2AB3}"/>
              </a:ext>
            </a:extLst>
          </p:cNvPr>
          <p:cNvSpPr txBox="1"/>
          <p:nvPr/>
        </p:nvSpPr>
        <p:spPr>
          <a:xfrm>
            <a:off x="1165953" y="5629275"/>
            <a:ext cx="9654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latin typeface="Bahnschrift" panose="020B0502040204020203" pitchFamily="34" charset="0"/>
              </a:rPr>
              <a:t>Vuorovaikutuksen onnistumisessa oma asenne on keskeinen asia. Toista ihmistä ei voi muuttaa.</a:t>
            </a:r>
          </a:p>
        </p:txBody>
      </p:sp>
    </p:spTree>
    <p:extLst>
      <p:ext uri="{BB962C8B-B14F-4D97-AF65-F5344CB8AC3E}">
        <p14:creationId xmlns:p14="http://schemas.microsoft.com/office/powerpoint/2010/main" val="56182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3EDF09-B09D-E21E-E05D-0CFBEFFC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36840"/>
          </a:xfrm>
        </p:spPr>
        <p:txBody>
          <a:bodyPr/>
          <a:lstStyle/>
          <a:p>
            <a:r>
              <a:rPr lang="fi-FI" dirty="0"/>
              <a:t>dialogitaidot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0DEFBD-14EC-7802-0801-06E15711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495425"/>
            <a:ext cx="10325100" cy="5219700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  <a:latin typeface="Bahnschrift" panose="020B0502040204020203" pitchFamily="34" charset="0"/>
              </a:rPr>
              <a:t>Dialogitaidot ovat onnistuneen tiimityön perusta. Dialogilla tarkoitetaan vuoropuhelua ja yhdessä ajattelua (vrt. monologi).</a:t>
            </a:r>
          </a:p>
          <a:p>
            <a:r>
              <a:rPr lang="fi-FI" sz="2400" dirty="0">
                <a:solidFill>
                  <a:schemeClr val="tx1"/>
                </a:solidFill>
                <a:latin typeface="Bahnschrift" panose="020B0502040204020203" pitchFamily="34" charset="0"/>
              </a:rPr>
              <a:t>Toimiva dialogi edellyttää neljää taitoa:</a:t>
            </a:r>
          </a:p>
          <a:p>
            <a:pPr lvl="1"/>
            <a:r>
              <a:rPr lang="fi-FI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Kuunteleminen</a:t>
            </a:r>
            <a:r>
              <a:rPr lang="fi-FI" sz="2000" dirty="0">
                <a:solidFill>
                  <a:schemeClr val="tx1"/>
                </a:solidFill>
                <a:latin typeface="Bahnschrift" panose="020B0502040204020203" pitchFamily="34" charset="0"/>
              </a:rPr>
              <a:t> &gt; kyky keskittyä muiden puheeseen ja pyrkimys ymmärtää heidän näkemyksiään</a:t>
            </a:r>
          </a:p>
          <a:p>
            <a:pPr lvl="1"/>
            <a:r>
              <a:rPr lang="fi-FI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Kunnioittaminen</a:t>
            </a:r>
            <a:r>
              <a:rPr lang="fi-FI" sz="2000" dirty="0">
                <a:solidFill>
                  <a:schemeClr val="tx1"/>
                </a:solidFill>
                <a:latin typeface="Bahnschrift" panose="020B0502040204020203" pitchFamily="34" charset="0"/>
              </a:rPr>
              <a:t> &gt; kyky huomioida muut tasapuolisesti ja arvostaa erilaisia mielipiteitä ja näkemyksiä</a:t>
            </a:r>
          </a:p>
          <a:p>
            <a:pPr lvl="1"/>
            <a:r>
              <a:rPr lang="fi-FI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Ilmaiseminen</a:t>
            </a:r>
            <a:r>
              <a:rPr lang="fi-FI" sz="2000" dirty="0">
                <a:solidFill>
                  <a:schemeClr val="tx1"/>
                </a:solidFill>
                <a:latin typeface="Bahnschrift" panose="020B0502040204020203" pitchFamily="34" charset="0"/>
              </a:rPr>
              <a:t> &gt; kyky puhua rohkeasti ja tuoda omia mielipiteitä esiin, myös ongelmien esiintuominen</a:t>
            </a:r>
          </a:p>
          <a:p>
            <a:pPr lvl="1"/>
            <a:r>
              <a:rPr lang="fi-FI" sz="2000" b="1" dirty="0">
                <a:solidFill>
                  <a:schemeClr val="tx1"/>
                </a:solidFill>
                <a:latin typeface="Bahnschrift" panose="020B0502040204020203" pitchFamily="34" charset="0"/>
              </a:rPr>
              <a:t>Viivyttäminen</a:t>
            </a:r>
            <a:r>
              <a:rPr lang="fi-FI" sz="2000" dirty="0">
                <a:solidFill>
                  <a:schemeClr val="tx1"/>
                </a:solidFill>
                <a:latin typeface="Bahnschrift" panose="020B0502040204020203" pitchFamily="34" charset="0"/>
              </a:rPr>
              <a:t> &gt; kyky viivyttää oman mielipiteensä ilmaisua ja ”altistua” toisten näkemyksille (punnitsemalla toisten näkemyksiä oma mielipide voi muuttua tai tunnereaktio lieventyä) </a:t>
            </a:r>
          </a:p>
          <a:p>
            <a:pPr lvl="1"/>
            <a:endParaRPr lang="fi-FI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lvl="1"/>
            <a:endParaRPr lang="fi-FI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70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5F2BF0-54CF-AF2F-0A63-3D0B6265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477" y="193329"/>
            <a:ext cx="4357499" cy="1320855"/>
          </a:xfrm>
        </p:spPr>
        <p:txBody>
          <a:bodyPr>
            <a:normAutofit/>
          </a:bodyPr>
          <a:lstStyle/>
          <a:p>
            <a:r>
              <a:rPr lang="fi-FI" sz="4400" dirty="0"/>
              <a:t>dialogi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9DE2C7-F82D-D0A2-0B7D-DFD0B9CB4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063" y="1219200"/>
            <a:ext cx="5176745" cy="5724525"/>
          </a:xfrm>
        </p:spPr>
        <p:txBody>
          <a:bodyPr>
            <a:noAutofit/>
          </a:bodyPr>
          <a:lstStyle/>
          <a:p>
            <a:r>
              <a:rPr lang="fi-FI" sz="2400" dirty="0">
                <a:solidFill>
                  <a:schemeClr val="tx1"/>
                </a:solidFill>
                <a:latin typeface="Bahnschrift" panose="020B0502040204020203" pitchFamily="34" charset="0"/>
              </a:rPr>
              <a:t>Toimiva dialogi edellyttää turvallisuuden tunnetta, joka rakentuu arvostuksen kautta.</a:t>
            </a:r>
          </a:p>
          <a:p>
            <a:r>
              <a:rPr lang="fi-FI" sz="2400" dirty="0">
                <a:solidFill>
                  <a:schemeClr val="tx1"/>
                </a:solidFill>
                <a:latin typeface="Bahnschrift" panose="020B0502040204020203" pitchFamily="34" charset="0"/>
              </a:rPr>
              <a:t>Arvostus syntyy kyvystä tarkastella asioita toisen näkökulmasta ja ymmärtää, että jokaisella on oikeus osallistua. </a:t>
            </a:r>
          </a:p>
          <a:p>
            <a:r>
              <a:rPr lang="fi-FI" sz="2400" dirty="0">
                <a:solidFill>
                  <a:schemeClr val="tx1"/>
                </a:solidFill>
                <a:latin typeface="Bahnschrift" panose="020B0502040204020203" pitchFamily="34" charset="0"/>
              </a:rPr>
              <a:t>Tasapuolista osallistumista voi edesauttaa aktiivisella kysymysten esittämisellä, jolla varmistetaan, että jokainen pääsee ääneen.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79AE4B1-606F-7F3E-A7FA-596A78332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193" y="853757"/>
            <a:ext cx="5176744" cy="517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3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7DB2C-09DB-E62E-D3A3-891F3CEC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0" y="223762"/>
            <a:ext cx="9646920" cy="914549"/>
          </a:xfrm>
        </p:spPr>
        <p:txBody>
          <a:bodyPr/>
          <a:lstStyle/>
          <a:p>
            <a:r>
              <a:rPr lang="fi-FI" dirty="0"/>
              <a:t>Ryhmän/tiimin kehitysvaiheet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7037E5-CF79-806E-AE04-E98331F61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073372"/>
            <a:ext cx="9906000" cy="1517650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  <a:latin typeface="Bahnschrift" panose="020B0502040204020203" pitchFamily="34" charset="0"/>
              </a:rPr>
              <a:t>Ryhmän kehitysprosessi eli ryhmäytyminen on pitkäkestoinen tapahtumaketju, jonka alkua ja loppua on hankala tarkkaan määrittää. Ryhmä ei välttämättä saavuta kaikkia kehitysvaiheita elinkaarensa aikana. Myös ryhmän hajoaminen on yksi kehitysvaihe.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C4F1195-B6CB-290E-B8C8-62B934DDDE4F}"/>
              </a:ext>
            </a:extLst>
          </p:cNvPr>
          <p:cNvSpPr txBox="1"/>
          <p:nvPr/>
        </p:nvSpPr>
        <p:spPr>
          <a:xfrm>
            <a:off x="8724899" y="4752974"/>
            <a:ext cx="31069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000" dirty="0">
              <a:latin typeface="Bahnschrift" panose="020B0502040204020203" pitchFamily="34" charset="0"/>
            </a:endParaRPr>
          </a:p>
          <a:p>
            <a:endParaRPr lang="fi-FI" dirty="0"/>
          </a:p>
          <a:p>
            <a:endParaRPr lang="fi-FI" dirty="0"/>
          </a:p>
          <a:p>
            <a:r>
              <a:rPr lang="fi-FI" dirty="0" err="1">
                <a:latin typeface="Bahnschrift" panose="020B0502040204020203" pitchFamily="34" charset="0"/>
              </a:rPr>
              <a:t>Tuckmanin</a:t>
            </a:r>
            <a:r>
              <a:rPr lang="fi-FI" dirty="0">
                <a:latin typeface="Bahnschrift" panose="020B0502040204020203" pitchFamily="34" charset="0"/>
              </a:rPr>
              <a:t> (1965) malli</a:t>
            </a:r>
          </a:p>
          <a:p>
            <a:r>
              <a:rPr lang="fi-FI" sz="1400" dirty="0">
                <a:latin typeface="Bahnschrift" panose="020B0502040204020203" pitchFamily="34" charset="0"/>
              </a:rPr>
              <a:t>(Helsingin yliopisto, </a:t>
            </a:r>
            <a:r>
              <a:rPr lang="fi-FI" sz="1400" dirty="0" err="1">
                <a:latin typeface="Bahnschrift" panose="020B0502040204020203" pitchFamily="34" charset="0"/>
              </a:rPr>
              <a:t>Kielijelppi</a:t>
            </a:r>
            <a:r>
              <a:rPr lang="fi-FI" sz="1400" dirty="0">
                <a:latin typeface="Bahnschrift" panose="020B0502040204020203" pitchFamily="34" charset="0"/>
              </a:rPr>
              <a:t> – </a:t>
            </a:r>
            <a:r>
              <a:rPr lang="fi-FI" sz="1400" dirty="0" err="1">
                <a:latin typeface="Bahnschrift" panose="020B0502040204020203" pitchFamily="34" charset="0"/>
              </a:rPr>
              <a:t>Språkhjälpen</a:t>
            </a:r>
            <a:r>
              <a:rPr lang="fi-FI" sz="1400" dirty="0">
                <a:latin typeface="Bahnschrift" panose="020B0502040204020203" pitchFamily="34" charset="0"/>
              </a:rPr>
              <a:t>)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CF2EB35-F0C3-B695-ED57-3C9358E27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421" y="2459164"/>
            <a:ext cx="7648478" cy="430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3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1DD268-09FA-7413-2409-9B3E795E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83" y="290310"/>
            <a:ext cx="10178322" cy="1492132"/>
          </a:xfrm>
        </p:spPr>
        <p:txBody>
          <a:bodyPr/>
          <a:lstStyle/>
          <a:p>
            <a:r>
              <a:rPr lang="fi-FI" dirty="0"/>
              <a:t>Toimivan vuorovaikutuksen merkitys tiimityössä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F833FC9-EBD4-188D-2EAC-6E321BB27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16605"/>
            <a:ext cx="7181122" cy="4699156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  <a:latin typeface="Bahnschrift" panose="020B0502040204020203" pitchFamily="34" charset="0"/>
              </a:rPr>
              <a:t>Tehtävässä suoriutumiseksi tai tavoitteen saavuttamiseksi tarvitaan tehtäväkohtaisen osaamisen lisäksi vuorovaikutustaitoja kaikissa ryhmäytymisen vaiheissa.</a:t>
            </a:r>
          </a:p>
          <a:p>
            <a:r>
              <a:rPr lang="fi-FI" sz="2400" dirty="0">
                <a:solidFill>
                  <a:schemeClr val="tx1"/>
                </a:solidFill>
                <a:latin typeface="Bahnschrift" panose="020B0502040204020203" pitchFamily="34" charset="0"/>
              </a:rPr>
              <a:t>Tiimityön haasteena tyypillisesti ovat:</a:t>
            </a:r>
          </a:p>
          <a:p>
            <a:pPr lvl="1"/>
            <a:r>
              <a:rPr lang="fi-FI" dirty="0">
                <a:solidFill>
                  <a:schemeClr val="tx1"/>
                </a:solidFill>
                <a:latin typeface="Bahnschrift" panose="020B0502040204020203" pitchFamily="34" charset="0"/>
              </a:rPr>
              <a:t>Luottamuksen rakentuminen</a:t>
            </a:r>
          </a:p>
          <a:p>
            <a:pPr lvl="1"/>
            <a:r>
              <a:rPr lang="fi-FI" dirty="0">
                <a:solidFill>
                  <a:schemeClr val="tx1"/>
                </a:solidFill>
                <a:latin typeface="Bahnschrift" panose="020B0502040204020203" pitchFamily="34" charset="0"/>
              </a:rPr>
              <a:t>Vuorovaikutukseen osallistuminen</a:t>
            </a:r>
          </a:p>
          <a:p>
            <a:pPr lvl="1"/>
            <a:r>
              <a:rPr lang="fi-FI" dirty="0">
                <a:solidFill>
                  <a:schemeClr val="tx1"/>
                </a:solidFill>
                <a:latin typeface="Bahnschrift" panose="020B0502040204020203" pitchFamily="34" charset="0"/>
              </a:rPr>
              <a:t>Konfliktin hallinta</a:t>
            </a:r>
          </a:p>
          <a:p>
            <a:pPr lvl="1"/>
            <a:r>
              <a:rPr lang="fi-FI" dirty="0">
                <a:solidFill>
                  <a:schemeClr val="tx1"/>
                </a:solidFill>
                <a:latin typeface="Bahnschrift" panose="020B0502040204020203" pitchFamily="34" charset="0"/>
              </a:rPr>
              <a:t>Johtajuus ja ryhmän jäsenten roolien hallinta</a:t>
            </a:r>
          </a:p>
          <a:p>
            <a:r>
              <a:rPr lang="fi-FI" sz="2400" dirty="0">
                <a:solidFill>
                  <a:schemeClr val="tx1"/>
                </a:solidFill>
                <a:latin typeface="Bahnschrift" panose="020B0502040204020203" pitchFamily="34" charset="0"/>
              </a:rPr>
              <a:t>Näiden haasteiden hallintaan auttaa avoin ja keskusteluun rohkaiseva viestintäilmapiiri</a:t>
            </a:r>
            <a:r>
              <a:rPr lang="fi-FI" dirty="0">
                <a:solidFill>
                  <a:schemeClr val="tx1"/>
                </a:solidFill>
                <a:latin typeface="Bahnschrift" panose="020B0502040204020203" pitchFamily="34" charset="0"/>
              </a:rPr>
              <a:t>.</a:t>
            </a:r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5EBB9D5-AE1E-95DE-23CA-48A64D522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080" y="1178562"/>
            <a:ext cx="3100925" cy="516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2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BA6A02-02FA-4E4F-10EA-58FE263E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928" y="896735"/>
            <a:ext cx="4629244" cy="1492132"/>
          </a:xfrm>
        </p:spPr>
        <p:txBody>
          <a:bodyPr/>
          <a:lstStyle/>
          <a:p>
            <a:r>
              <a:rPr lang="fi-FI" dirty="0"/>
              <a:t>pohdinta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AAD2AC-AF1E-60C6-A77A-A327D2506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928" y="3009901"/>
            <a:ext cx="3729897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800" dirty="0">
                <a:solidFill>
                  <a:schemeClr val="tx1"/>
                </a:solidFill>
                <a:latin typeface="Bahnschrift" panose="020B0502040204020203" pitchFamily="34" charset="0"/>
              </a:rPr>
              <a:t>Millaisia vuorovaikutustaitoja sinä osoitat tiimissä/ryhmässä?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A5F709D-6F16-D1B8-97C2-16C5FB844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922" y="2286001"/>
            <a:ext cx="4468755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54794"/>
      </p:ext>
    </p:extLst>
  </p:cSld>
  <p:clrMapOvr>
    <a:masterClrMapping/>
  </p:clrMapOvr>
</p:sld>
</file>

<file path=ppt/theme/theme1.xml><?xml version="1.0" encoding="utf-8"?>
<a:theme xmlns:a="http://schemas.openxmlformats.org/drawingml/2006/main" name="Merkki">
  <a:themeElements>
    <a:clrScheme name="Merkki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Merkki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rkki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TM10001106[[fn=Merkki]]</Template>
  <TotalTime>76</TotalTime>
  <Words>331</Words>
  <Application>Microsoft Office PowerPoint</Application>
  <PresentationFormat>Laajakuva</PresentationFormat>
  <Paragraphs>43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Bahnschrift</vt:lpstr>
      <vt:lpstr>Gill Sans MT</vt:lpstr>
      <vt:lpstr>Impact</vt:lpstr>
      <vt:lpstr>Merkki</vt:lpstr>
      <vt:lpstr>Tiimin jäsenenä toimiminen</vt:lpstr>
      <vt:lpstr>Tiimityö edellyttää ihmissuhdetaitoja</vt:lpstr>
      <vt:lpstr>Oman asenteen merkitys</vt:lpstr>
      <vt:lpstr>dialogitaidot</vt:lpstr>
      <vt:lpstr>dialogi</vt:lpstr>
      <vt:lpstr>Ryhmän/tiimin kehitysvaiheet</vt:lpstr>
      <vt:lpstr>Toimivan vuorovaikutuksen merkitys tiimityössä</vt:lpstr>
      <vt:lpstr>pohdinta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Tiimin jäsenenä toimiminen</dc:title>
  <dc:creator>Laurila Sari</dc:creator>
  <cp:lastModifiedBy>Laurila Sari</cp:lastModifiedBy>
  <cp:revision>2</cp:revision>
  <dcterms:created xsi:type="dcterms:W3CDTF">2023-01-31T07:55:40Z</dcterms:created>
  <dcterms:modified xsi:type="dcterms:W3CDTF">2023-02-01T15:04:57Z</dcterms:modified>
</cp:coreProperties>
</file>