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67" r:id="rId7"/>
    <p:sldId id="268" r:id="rId8"/>
    <p:sldId id="263" r:id="rId9"/>
    <p:sldId id="264" r:id="rId10"/>
    <p:sldId id="266" r:id="rId11"/>
    <p:sldId id="258" r:id="rId12"/>
    <p:sldId id="259" r:id="rId13"/>
    <p:sldId id="260" r:id="rId14"/>
    <p:sldId id="261" r:id="rId15"/>
    <p:sldId id="262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010-57BA-4B04-8280-32710189FBB9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516-FFBE-4D15-92AE-A95CF038F11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58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010-57BA-4B04-8280-32710189FBB9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516-FFBE-4D15-92AE-A95CF038F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32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010-57BA-4B04-8280-32710189FBB9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516-FFBE-4D15-92AE-A95CF038F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13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010-57BA-4B04-8280-32710189FBB9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516-FFBE-4D15-92AE-A95CF038F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503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010-57BA-4B04-8280-32710189FBB9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516-FFBE-4D15-92AE-A95CF038F11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94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010-57BA-4B04-8280-32710189FBB9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516-FFBE-4D15-92AE-A95CF038F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630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010-57BA-4B04-8280-32710189FBB9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516-FFBE-4D15-92AE-A95CF038F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693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010-57BA-4B04-8280-32710189FBB9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516-FFBE-4D15-92AE-A95CF038F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2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010-57BA-4B04-8280-32710189FBB9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516-FFBE-4D15-92AE-A95CF038F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17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F4D010-57BA-4B04-8280-32710189FBB9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AD9516-FFBE-4D15-92AE-A95CF038F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95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010-57BA-4B04-8280-32710189FBB9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516-FFBE-4D15-92AE-A95CF038F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61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F4D010-57BA-4B04-8280-32710189FBB9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FAD9516-FFBE-4D15-92AE-A95CF038F115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78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Gi1WMSnq0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E6F8AA-1407-4A71-ABF4-281D746F8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fi-FI" b="1" dirty="0"/>
              <a:t>Puhe-esitys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02C0FDC-DC04-AE7F-BE45-E20F04493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74" b="-3"/>
          <a:stretch/>
        </p:blipFill>
        <p:spPr>
          <a:xfrm>
            <a:off x="633999" y="620720"/>
            <a:ext cx="4001315" cy="508693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ECB2-FB64-476F-A62F-36D68C8C7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9CEAD5-ED2F-4675-9E4C-80B8A0E8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D244C69-27AB-AB73-E8CE-2C9BFC83D202}"/>
              </a:ext>
            </a:extLst>
          </p:cNvPr>
          <p:cNvSpPr txBox="1"/>
          <p:nvPr/>
        </p:nvSpPr>
        <p:spPr>
          <a:xfrm>
            <a:off x="1058504" y="5747076"/>
            <a:ext cx="3506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Photo </a:t>
            </a:r>
            <a:r>
              <a:rPr lang="fi-FI" sz="1400" dirty="0" err="1"/>
              <a:t>by</a:t>
            </a:r>
            <a:r>
              <a:rPr lang="fi-FI" sz="1400" dirty="0"/>
              <a:t> Jan </a:t>
            </a:r>
            <a:r>
              <a:rPr lang="fi-FI" sz="1400" dirty="0" err="1"/>
              <a:t>Krukov</a:t>
            </a:r>
            <a:r>
              <a:rPr lang="fi-FI" sz="1400" dirty="0"/>
              <a:t> on </a:t>
            </a:r>
            <a:r>
              <a:rPr lang="fi-FI" sz="1400" dirty="0" err="1"/>
              <a:t>Pexels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534653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1AA98-0F62-4A5B-A1A2-B897FE53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Esitystä voi havainnollistaa eri tavoin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1D1BF9-7440-4AA3-A007-47704867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1" y="1845733"/>
            <a:ext cx="11076495" cy="43288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</a:t>
            </a:r>
            <a:r>
              <a:rPr lang="fi-FI" sz="3200" b="1" dirty="0"/>
              <a:t>Äänellinen tai nonverbaalinen havainnollistaminen</a:t>
            </a:r>
            <a:r>
              <a:rPr lang="fi-FI" sz="3200" dirty="0"/>
              <a:t>: tauotus, painotus, puhenopeus, selkeä ääntäminen, eleet ja ilmeet, kehollinen ilmaisu, tilankäyttö, ajankäyttö jne.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3200" dirty="0"/>
              <a:t> </a:t>
            </a:r>
            <a:r>
              <a:rPr lang="fi-FI" sz="3200" b="1" dirty="0"/>
              <a:t>Kielellinen havainnollistaminen</a:t>
            </a:r>
            <a:r>
              <a:rPr lang="fi-FI" sz="3200" dirty="0"/>
              <a:t>: esimerkit, vertaukset, rinnastukset, vastakohdat, toistot, synonyymit, kuvailu, johdonmukainen rakenne jne.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3200" dirty="0"/>
              <a:t> </a:t>
            </a:r>
            <a:r>
              <a:rPr lang="fi-FI" sz="3200" b="1" dirty="0"/>
              <a:t>Välineellinen ja visuaalinen havainnollistaminen</a:t>
            </a:r>
            <a:r>
              <a:rPr lang="fi-FI" sz="3200" dirty="0"/>
              <a:t>: käytettävät laitteet, esitysgrafiikka, video, kuva, ääni, värit, piirtäminen jne.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127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02AD9E-4804-40A4-A302-3367D560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Visuaalinen havainnointi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07E7D2-F92D-4D05-95B0-3ECBA6494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000" b="1" dirty="0"/>
              <a:t>Fonttikoko</a:t>
            </a:r>
            <a:r>
              <a:rPr lang="fi-FI" sz="4000" dirty="0"/>
              <a:t> tulee olla tarpeeksi suuri, vähintään 32, mieluiten 40 .</a:t>
            </a:r>
          </a:p>
          <a:p>
            <a:endParaRPr lang="fi-FI" sz="4000" dirty="0"/>
          </a:p>
          <a:p>
            <a:r>
              <a:rPr lang="fi-FI" sz="4000" b="1" dirty="0"/>
              <a:t>Ei liikaa tekstiä yhteen diaan</a:t>
            </a:r>
            <a:r>
              <a:rPr lang="fi-FI" sz="4000" dirty="0"/>
              <a:t>, koska puhutun ja luetun tekstin omaksuminen yhtä aikaa on</a:t>
            </a:r>
          </a:p>
          <a:p>
            <a:r>
              <a:rPr lang="fi-FI" sz="4000" dirty="0"/>
              <a:t>lähes mahdotonta! </a:t>
            </a:r>
          </a:p>
        </p:txBody>
      </p:sp>
    </p:spTree>
    <p:extLst>
      <p:ext uri="{BB962C8B-B14F-4D97-AF65-F5344CB8AC3E}">
        <p14:creationId xmlns:p14="http://schemas.microsoft.com/office/powerpoint/2010/main" val="187997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711C1C-8B3C-4E34-B898-39187D68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77" y="233799"/>
            <a:ext cx="3705873" cy="1450757"/>
          </a:xfrm>
        </p:spPr>
        <p:txBody>
          <a:bodyPr/>
          <a:lstStyle/>
          <a:p>
            <a:r>
              <a:rPr lang="fi-FI" b="1" dirty="0"/>
              <a:t>Käytä kuvia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41EF50-D10C-4DB6-B64E-C433F7C5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2447925"/>
            <a:ext cx="6768445" cy="3758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/>
              <a:t>Jos kuvat ovat omia, esitystä on vaikea kopioida.</a:t>
            </a:r>
          </a:p>
          <a:p>
            <a:pPr marL="0" indent="0">
              <a:buNone/>
            </a:pPr>
            <a:r>
              <a:rPr lang="fi-FI" sz="3600" dirty="0"/>
              <a:t>Kuva antaa yleisölle mahdollisuuden kuunnella.</a:t>
            </a:r>
          </a:p>
          <a:p>
            <a:pPr marL="0" indent="0">
              <a:buNone/>
            </a:pPr>
            <a:r>
              <a:rPr lang="fi-FI" sz="3600" dirty="0"/>
              <a:t>Kuva herättää mielikuvia. </a:t>
            </a:r>
          </a:p>
          <a:p>
            <a:pPr marL="0" indent="0">
              <a:buNone/>
            </a:pPr>
            <a:endParaRPr lang="fi-FI" sz="3600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CD8172A-10FC-4E57-AD57-6423035AF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52" y="0"/>
            <a:ext cx="3932548" cy="589882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34D4F9D-D305-4109-8F01-04D48F3A9F35}"/>
              </a:ext>
            </a:extLst>
          </p:cNvPr>
          <p:cNvSpPr txBox="1"/>
          <p:nvPr/>
        </p:nvSpPr>
        <p:spPr>
          <a:xfrm>
            <a:off x="8517118" y="5898822"/>
            <a:ext cx="3674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Photo </a:t>
            </a:r>
            <a:r>
              <a:rPr lang="fi-FI" sz="1400" dirty="0" err="1"/>
              <a:t>by</a:t>
            </a:r>
            <a:r>
              <a:rPr lang="fi-FI" sz="1400" dirty="0"/>
              <a:t> Erik </a:t>
            </a:r>
            <a:r>
              <a:rPr lang="fi-FI" sz="1400" dirty="0" err="1"/>
              <a:t>McLean</a:t>
            </a:r>
            <a:r>
              <a:rPr lang="fi-FI" sz="1400" dirty="0"/>
              <a:t> on </a:t>
            </a:r>
            <a:r>
              <a:rPr lang="fi-FI" sz="1400" dirty="0" err="1"/>
              <a:t>Unsplash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46828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922098-54A8-4C7E-B280-4B238715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4FF9A6-3FC7-41D1-A0F0-DDE143411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Antinoja, V. (</a:t>
            </a:r>
            <a:r>
              <a:rPr lang="fi-FI" dirty="0" err="1"/>
              <a:t>n.d</a:t>
            </a:r>
            <a:r>
              <a:rPr lang="fi-FI" dirty="0"/>
              <a:t>.) </a:t>
            </a:r>
            <a:r>
              <a:rPr lang="fi-FI" dirty="0" err="1"/>
              <a:t>Centria</a:t>
            </a:r>
            <a:r>
              <a:rPr lang="fi-FI" dirty="0"/>
              <a:t> AMK. </a:t>
            </a:r>
            <a:r>
              <a:rPr lang="fi-FI" i="1" dirty="0"/>
              <a:t>Esiintymistaidot osa 2</a:t>
            </a:r>
            <a:r>
              <a:rPr lang="fi-FI" dirty="0"/>
              <a:t>..</a:t>
            </a:r>
          </a:p>
          <a:p>
            <a:r>
              <a:rPr lang="fi-FI" dirty="0"/>
              <a:t>Honkala, P., </a:t>
            </a:r>
            <a:r>
              <a:rPr lang="fi-FI" dirty="0" err="1"/>
              <a:t>Kortetjärvi</a:t>
            </a:r>
            <a:r>
              <a:rPr lang="fi-FI" dirty="0"/>
              <a:t>-Nurmi, S., Rosenström, A. &amp; Siira-Jokinen, S. 2022. </a:t>
            </a:r>
            <a:r>
              <a:rPr lang="fi-FI" i="1" dirty="0"/>
              <a:t>Linkki</a:t>
            </a:r>
            <a:r>
              <a:rPr lang="fi-FI" dirty="0"/>
              <a:t>. </a:t>
            </a:r>
            <a:r>
              <a:rPr lang="fi-FI" i="1" dirty="0"/>
              <a:t>Työyhteisön viestintä. </a:t>
            </a:r>
            <a:r>
              <a:rPr lang="fi-FI" dirty="0"/>
              <a:t>8., uudistettu painos. Helsinki: Edita Publishing Oy.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12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4770FD-5758-4E8D-8603-4503C229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78246"/>
          </a:xfrm>
        </p:spPr>
        <p:txBody>
          <a:bodyPr>
            <a:normAutofit/>
          </a:bodyPr>
          <a:lstStyle/>
          <a:p>
            <a:r>
              <a:rPr lang="fi-FI" sz="5400" b="1" dirty="0"/>
              <a:t>Uskottava puhe-esitys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12E1B0-8F59-4FAF-9CD2-5F6716039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2" y="1845733"/>
            <a:ext cx="11557262" cy="43288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b="1" dirty="0"/>
              <a:t> </a:t>
            </a:r>
            <a:r>
              <a:rPr lang="fi-FI" sz="2400" b="1" dirty="0"/>
              <a:t>Esitys on kohdennettu </a:t>
            </a:r>
            <a:r>
              <a:rPr lang="fi-FI" sz="2400" dirty="0"/>
              <a:t>juuri tälle yleisölle. Yleisön saama lisäarvo.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b="1" dirty="0"/>
              <a:t> Esityksen rakenne </a:t>
            </a:r>
            <a:r>
              <a:rPr lang="fi-FI" sz="2400" dirty="0"/>
              <a:t>on asianmukainen ja vastaa kohdennusta.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 </a:t>
            </a:r>
            <a:r>
              <a:rPr lang="fi-FI" sz="2400" b="1" dirty="0"/>
              <a:t>Sisältö </a:t>
            </a:r>
            <a:r>
              <a:rPr lang="fi-FI" sz="2400" dirty="0"/>
              <a:t>esitellään alussa.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b="1" dirty="0"/>
              <a:t> Esiintyjä tuntee selkeästi esittelemänsä asian</a:t>
            </a:r>
            <a:r>
              <a:rPr lang="fi-FI" sz="2400" dirty="0"/>
              <a:t>. Esityksestä huokuu asiantuntemus.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 </a:t>
            </a:r>
            <a:r>
              <a:rPr lang="fi-FI" sz="2400" b="1" dirty="0"/>
              <a:t>Siirtymät</a:t>
            </a:r>
            <a:r>
              <a:rPr lang="fi-FI" sz="2400" dirty="0"/>
              <a:t>: miten esiintyjä siirtyy asiassa eteenpäin, siirtymäilmaukset: no niin, ja tuota, elikkä, </a:t>
            </a:r>
            <a:r>
              <a:rPr lang="fi-FI" sz="2400" dirty="0" err="1"/>
              <a:t>tota</a:t>
            </a:r>
            <a:r>
              <a:rPr lang="fi-FI" sz="2400" dirty="0"/>
              <a:t> noin, eli jne.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 </a:t>
            </a:r>
            <a:r>
              <a:rPr lang="fi-FI" sz="2400" b="1" dirty="0"/>
              <a:t>Havainnollistaminen</a:t>
            </a:r>
            <a:r>
              <a:rPr lang="fi-FI" sz="2400" dirty="0"/>
              <a:t> on mietitty ja se on riittävää. Esitystä on havainnollistettu kielellisesti, äänellisesti ja  visuaalisesti.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 </a:t>
            </a:r>
            <a:r>
              <a:rPr lang="fi-FI" sz="2400" b="1" dirty="0"/>
              <a:t>Esitykseen käytetty aika </a:t>
            </a:r>
            <a:r>
              <a:rPr lang="fi-FI" sz="2400" dirty="0"/>
              <a:t>on ohjeiden mukainen.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578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12257E-5289-AB75-9DF8-932A5A72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Yleisön ja esiintyjän välinen yhteys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FDC1E8-ED68-B123-E5FA-21492881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4" y="2238374"/>
            <a:ext cx="10041255" cy="3630719"/>
          </a:xfrm>
        </p:spPr>
        <p:txBody>
          <a:bodyPr/>
          <a:lstStyle/>
          <a:p>
            <a:r>
              <a:rPr lang="fi-FI" sz="3600" dirty="0"/>
              <a:t>Esityksessä on aina kaksi näkökulmaa: </a:t>
            </a:r>
          </a:p>
          <a:p>
            <a:r>
              <a:rPr lang="fi-FI" sz="3600" b="1" dirty="0"/>
              <a:t>Esiintyjän näkökulma </a:t>
            </a:r>
            <a:r>
              <a:rPr lang="fi-FI" sz="3600" dirty="0"/>
              <a:t>ja </a:t>
            </a:r>
            <a:r>
              <a:rPr lang="fi-FI" sz="3600" b="1" dirty="0"/>
              <a:t>yleisön näkökulma</a:t>
            </a:r>
            <a:r>
              <a:rPr lang="fi-FI" sz="3600" dirty="0"/>
              <a:t>.</a:t>
            </a:r>
          </a:p>
          <a:p>
            <a:endParaRPr lang="fi-FI" sz="3600" dirty="0"/>
          </a:p>
          <a:p>
            <a:r>
              <a:rPr lang="fi-FI" sz="3600" dirty="0"/>
              <a:t>Yleisön näkökulma: odotukset ja esityksen katsomisesta tuleva hyöty eli lisäarvo.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339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16C192-28D8-EAE9-55AE-94A0213D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pPr algn="ctr"/>
            <a:r>
              <a:rPr lang="fi-FI" sz="4400" b="1" dirty="0"/>
              <a:t>Millainen yleisö sinä olet?</a:t>
            </a:r>
          </a:p>
        </p:txBody>
      </p:sp>
      <p:pic>
        <p:nvPicPr>
          <p:cNvPr id="4" name="Sisällön paikkamerkki 3" descr="Kuva, joka sisältää kohteen henkilö, sisä, henkilöt, ryhmä&#10;&#10;Kuvaus luotu automaattisesti">
            <a:extLst>
              <a:ext uri="{FF2B5EF4-FFF2-40B4-BE49-F238E27FC236}">
                <a16:creationId xmlns:a16="http://schemas.microsoft.com/office/drawing/2014/main" id="{B85EC91E-E0C4-DBC2-F164-54F26EF4A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11" b="-1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ECDDC6-EF79-A474-AB52-207265343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720649"/>
            <a:ext cx="3980090" cy="323382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2800" dirty="0"/>
              <a:t>Tavoitteena on hyvä yleisö, joka </a:t>
            </a:r>
            <a:r>
              <a:rPr lang="fi-FI" sz="2800" b="1" dirty="0"/>
              <a:t>kuuntelee aktiivisesti </a:t>
            </a:r>
            <a:r>
              <a:rPr lang="fi-FI" sz="2800" dirty="0"/>
              <a:t>ja antaa esiintyjän esiintyä (tämä vähentää esiintyjän jännittämistä).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2281A38-EC26-ADD6-993E-F4CCAEF1E9B9}"/>
              </a:ext>
            </a:extLst>
          </p:cNvPr>
          <p:cNvSpPr txBox="1"/>
          <p:nvPr/>
        </p:nvSpPr>
        <p:spPr>
          <a:xfrm>
            <a:off x="2124075" y="5942619"/>
            <a:ext cx="338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Photo by Antenna on 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0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BF8DDD-68E9-4A96-9286-5995BB32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Puhe-esityksen rakentaminen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77B2B1-EDDF-4DCC-A6F0-58C1C52B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12" y="1845734"/>
            <a:ext cx="5775488" cy="4385384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r>
              <a:rPr lang="fi-FI" sz="2600" dirty="0"/>
              <a:t>Aloita esityksen suunnittelu </a:t>
            </a:r>
            <a:r>
              <a:rPr lang="fi-FI" sz="2600" b="1" dirty="0"/>
              <a:t>kohdentamalla yleisösi. </a:t>
            </a:r>
          </a:p>
          <a:p>
            <a:r>
              <a:rPr lang="fi-FI" sz="2600" dirty="0"/>
              <a:t>Ketä kuulijat ovat ja miksi he ovat tulleet esiintymistilanteeseen (tavoitteet ja odotukset)?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600" dirty="0"/>
              <a:t>Mitä tietoa kuulijoilla on asiasta, mistä he ovat saaneet tietonsa, onko tieto jollakin tavoin painottunutta?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600" dirty="0"/>
              <a:t>Aikaisemmat kokemukset ja asenteet:  Millaisia mielipiteitä heillä on asiasta?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8EE692F-609B-4A2C-9D98-D2134BF19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01" y="1737360"/>
            <a:ext cx="5606592" cy="373772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600DEFA-FA5B-4852-9EC7-5803DA9A25FB}"/>
              </a:ext>
            </a:extLst>
          </p:cNvPr>
          <p:cNvSpPr txBox="1"/>
          <p:nvPr/>
        </p:nvSpPr>
        <p:spPr>
          <a:xfrm>
            <a:off x="7370975" y="5627802"/>
            <a:ext cx="388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Photo </a:t>
            </a:r>
            <a:r>
              <a:rPr lang="fi-FI" sz="1400" dirty="0" err="1"/>
              <a:t>by</a:t>
            </a:r>
            <a:r>
              <a:rPr lang="fi-FI" sz="1400" dirty="0"/>
              <a:t> </a:t>
            </a:r>
            <a:r>
              <a:rPr lang="fi-FI" sz="1400" dirty="0" err="1"/>
              <a:t>Melanie</a:t>
            </a:r>
            <a:r>
              <a:rPr lang="fi-FI" sz="1400" dirty="0"/>
              <a:t> </a:t>
            </a:r>
            <a:r>
              <a:rPr lang="fi-FI" sz="1400" dirty="0" err="1"/>
              <a:t>Diezel</a:t>
            </a:r>
            <a:r>
              <a:rPr lang="fi-FI" sz="1400" dirty="0"/>
              <a:t> on </a:t>
            </a:r>
            <a:r>
              <a:rPr lang="fi-FI" sz="1400" dirty="0" err="1"/>
              <a:t>Unsplash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24962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CF9F37-D6FD-4D9D-B859-2F74D1A3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Aiheen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9AE893-E4E3-4622-A6CB-ABF9B677F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61" y="1845733"/>
            <a:ext cx="10991652" cy="4243981"/>
          </a:xfrm>
        </p:spPr>
        <p:txBody>
          <a:bodyPr>
            <a:normAutofit/>
          </a:bodyPr>
          <a:lstStyle/>
          <a:p>
            <a:r>
              <a:rPr lang="fi-FI" sz="2800" dirty="0"/>
              <a:t>Jos aihe on valmiiksi annettu: mieti </a:t>
            </a:r>
            <a:r>
              <a:rPr lang="fi-FI" sz="2800" b="1" dirty="0"/>
              <a:t>aiheen rajaus</a:t>
            </a:r>
            <a:r>
              <a:rPr lang="fi-FI" sz="2800" dirty="0"/>
              <a:t>.</a:t>
            </a:r>
          </a:p>
          <a:p>
            <a:r>
              <a:rPr lang="fi-FI" sz="2800" b="1" dirty="0"/>
              <a:t>Ydinviesti</a:t>
            </a:r>
            <a:r>
              <a:rPr lang="fi-FI" sz="2800" dirty="0"/>
              <a:t> = aiheesi keskeinen asia, ajatus tai väite. Mitä haluat yleisön muistavan esityksen jälkeen?</a:t>
            </a:r>
          </a:p>
          <a:p>
            <a:r>
              <a:rPr lang="fi-FI" sz="2800" dirty="0"/>
              <a:t>Aiheen rajauksessa on tärkeää:</a:t>
            </a:r>
          </a:p>
          <a:p>
            <a:r>
              <a:rPr lang="fi-FI" sz="2800" dirty="0"/>
              <a:t>1. että ennätät puhua siitä sovitussa ajassa.</a:t>
            </a:r>
          </a:p>
          <a:p>
            <a:r>
              <a:rPr lang="fi-FI" sz="2800" dirty="0"/>
              <a:t>2. Yleisösi odotukset: mitä he odottavat kuulevansa aiheestasi.</a:t>
            </a:r>
          </a:p>
          <a:p>
            <a:r>
              <a:rPr lang="fi-FI" sz="2800" dirty="0"/>
              <a:t>3. Puheesi on mitoitettu yleisön </a:t>
            </a:r>
            <a:r>
              <a:rPr lang="fi-FI" sz="2800" dirty="0" err="1"/>
              <a:t>tietotason</a:t>
            </a:r>
            <a:r>
              <a:rPr lang="fi-FI" sz="2800" dirty="0"/>
              <a:t> mukaan. Jos yleisösi tietää paljon aiheestasi, heille ei tarvitse selittää perusasioita.</a:t>
            </a:r>
          </a:p>
        </p:txBody>
      </p:sp>
    </p:spTree>
    <p:extLst>
      <p:ext uri="{BB962C8B-B14F-4D97-AF65-F5344CB8AC3E}">
        <p14:creationId xmlns:p14="http://schemas.microsoft.com/office/powerpoint/2010/main" val="195783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A52EA1-5524-4823-8B64-6C400B8C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Esiintymistilanne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A848A8-6FA0-4C35-9BE8-CBF7C8D31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48" y="1845733"/>
            <a:ext cx="8314442" cy="442309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b="1" dirty="0"/>
              <a:t> </a:t>
            </a:r>
            <a:r>
              <a:rPr lang="fi-FI" sz="2400" b="1" dirty="0"/>
              <a:t>Hyvä aloitus tärkeää</a:t>
            </a:r>
            <a:r>
              <a:rPr lang="fi-FI" sz="2400" dirty="0"/>
              <a:t>: Herättää kuulijoiden kiinnostuksen.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 Esittele itsesi.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 Kerro agendasi: myy esitys yleisölle.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 Anna ohjeita:  Kauanko esitys kestää, onko taukoja? Onko esitys puhe-esitys vai onko kyseessä vuorovaikutteinen esitys?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 Huomaa ja minimoi maneerit (kynän naksuttelu, hiusten harominen jne.)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 Mieti miten seisot ja missä pidät käsiäsi.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dirty="0"/>
              <a:t> </a:t>
            </a:r>
            <a:r>
              <a:rPr lang="fi-FI" sz="2400" b="1" dirty="0"/>
              <a:t>Lopetus</a:t>
            </a:r>
            <a:r>
              <a:rPr lang="fi-FI" sz="2400" dirty="0"/>
              <a:t>: tiivistä, kertaa ja kiitä! Lopetuksen tulee olla selkeä.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 b="1" dirty="0"/>
              <a:t> Esitys on onnistunut, kun se jättää kuulijoille ajattelemisen aihetta!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sz="2400" b="1" dirty="0"/>
              <a:t> </a:t>
            </a:r>
            <a:r>
              <a:rPr lang="fi-FI" sz="2400" b="1" dirty="0" err="1"/>
              <a:t>Huom</a:t>
            </a:r>
            <a:r>
              <a:rPr lang="fi-FI" sz="2400" b="1" dirty="0"/>
              <a:t>! Esiintymisjännitys on luonnollinen osa esitystä!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DD3238C-681C-4ACF-9434-3E0790DB8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08"/>
          <a:stretch/>
        </p:blipFill>
        <p:spPr>
          <a:xfrm>
            <a:off x="9125446" y="0"/>
            <a:ext cx="3066554" cy="567610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57BE0A1-0F50-4BA4-90E2-2D209896C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446" y="5801154"/>
            <a:ext cx="2920237" cy="323116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01EBAFD-F2C4-33C4-88E1-1C0FAA6FE2E7}"/>
              </a:ext>
            </a:extLst>
          </p:cNvPr>
          <p:cNvSpPr txBox="1"/>
          <p:nvPr/>
        </p:nvSpPr>
        <p:spPr>
          <a:xfrm>
            <a:off x="190500" y="200025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4"/>
              </a:rPr>
              <a:t>Esiintymisvinkkejä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389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01F399-DBBA-43F9-A863-1B3F298E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7501" y="1857080"/>
            <a:ext cx="3073138" cy="2347275"/>
          </a:xfrm>
        </p:spPr>
        <p:txBody>
          <a:bodyPr>
            <a:normAutofit/>
          </a:bodyPr>
          <a:lstStyle/>
          <a:p>
            <a:r>
              <a:rPr lang="fi-FI" sz="4400" b="1" dirty="0"/>
              <a:t>Esityksen havainnollis-</a:t>
            </a:r>
            <a:r>
              <a:rPr lang="fi-FI" sz="4400" b="1" dirty="0" err="1"/>
              <a:t>taminen</a:t>
            </a:r>
            <a:endParaRPr lang="fi-FI" sz="4400" b="1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5C0783E-88A3-4FB6-A1A3-3491762A4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" y="273377"/>
            <a:ext cx="8303380" cy="5931381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56FFB90-03FE-4457-A0C7-5702AD2718BC}"/>
              </a:ext>
            </a:extLst>
          </p:cNvPr>
          <p:cNvSpPr txBox="1"/>
          <p:nvPr/>
        </p:nvSpPr>
        <p:spPr>
          <a:xfrm>
            <a:off x="1692928" y="6417507"/>
            <a:ext cx="328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Photo </a:t>
            </a:r>
            <a:r>
              <a:rPr lang="fi-FI" sz="1400" dirty="0" err="1"/>
              <a:t>by</a:t>
            </a:r>
            <a:r>
              <a:rPr lang="fi-FI" sz="1400" dirty="0"/>
              <a:t> Teemu Paananen on </a:t>
            </a:r>
            <a:r>
              <a:rPr lang="fi-FI" sz="1400" dirty="0" err="1"/>
              <a:t>Unsplash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15041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A45FBE-E85F-4BFC-8F4C-A2E0AFF3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Miksi havainnollistaminen on tärkeää?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D5DA320-64D9-45DF-9B2E-EACD3E7A3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24994"/>
            <a:ext cx="5195599" cy="2885993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016D5C8-D6A4-466C-B145-504AEC6A2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63" y="1885887"/>
            <a:ext cx="2999881" cy="384369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1CCA828-27DC-4896-9704-7ADB927417CA}"/>
              </a:ext>
            </a:extLst>
          </p:cNvPr>
          <p:cNvSpPr txBox="1"/>
          <p:nvPr/>
        </p:nvSpPr>
        <p:spPr>
          <a:xfrm>
            <a:off x="1786152" y="5755907"/>
            <a:ext cx="408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80 % HAVAINNOLLISTETTU TEKSTI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F984495-3EDC-49EC-9015-B5FF8F83FDEB}"/>
              </a:ext>
            </a:extLst>
          </p:cNvPr>
          <p:cNvSpPr txBox="1"/>
          <p:nvPr/>
        </p:nvSpPr>
        <p:spPr>
          <a:xfrm>
            <a:off x="7962863" y="5806911"/>
            <a:ext cx="3443570" cy="36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20 % KIRJOITETTU TEKSTI</a:t>
            </a:r>
          </a:p>
        </p:txBody>
      </p:sp>
    </p:spTree>
    <p:extLst>
      <p:ext uri="{BB962C8B-B14F-4D97-AF65-F5344CB8AC3E}">
        <p14:creationId xmlns:p14="http://schemas.microsoft.com/office/powerpoint/2010/main" val="29717609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7ADBD521585DE428FFCF95AF273E04E" ma:contentTypeVersion="6" ma:contentTypeDescription="Luo uusi asiakirja." ma:contentTypeScope="" ma:versionID="7dbc155f12eddfabf73ba03b69406e05">
  <xsd:schema xmlns:xsd="http://www.w3.org/2001/XMLSchema" xmlns:xs="http://www.w3.org/2001/XMLSchema" xmlns:p="http://schemas.microsoft.com/office/2006/metadata/properties" xmlns:ns3="0aacb9e9-ce8e-42cb-a2cb-1c8aec1eb594" targetNamespace="http://schemas.microsoft.com/office/2006/metadata/properties" ma:root="true" ma:fieldsID="b670487520cb6c18ad2bf2a4ed5501af" ns3:_="">
    <xsd:import namespace="0aacb9e9-ce8e-42cb-a2cb-1c8aec1eb5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cb9e9-ce8e-42cb-a2cb-1c8aec1eb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2E302A-EDC8-4C55-AC94-366E6CEB6431}">
  <ds:schemaRefs>
    <ds:schemaRef ds:uri="http://purl.org/dc/elements/1.1/"/>
    <ds:schemaRef ds:uri="http://schemas.microsoft.com/office/2006/documentManagement/types"/>
    <ds:schemaRef ds:uri="0aacb9e9-ce8e-42cb-a2cb-1c8aec1eb594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30A38E-8CF2-4171-8613-CDCE1C248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acb9e9-ce8e-42cb-a2cb-1c8aec1eb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F8F9CD-5093-4DF5-A5C2-062D6AB9C4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</TotalTime>
  <Words>595</Words>
  <Application>Microsoft Office PowerPoint</Application>
  <PresentationFormat>Laajakuva</PresentationFormat>
  <Paragraphs>66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Retro</vt:lpstr>
      <vt:lpstr>Puhe-esitys</vt:lpstr>
      <vt:lpstr>Uskottava puhe-esitys</vt:lpstr>
      <vt:lpstr>Yleisön ja esiintyjän välinen yhteys</vt:lpstr>
      <vt:lpstr>Millainen yleisö sinä olet?</vt:lpstr>
      <vt:lpstr>Puhe-esityksen rakentaminen</vt:lpstr>
      <vt:lpstr>Aiheen valinta</vt:lpstr>
      <vt:lpstr>Esiintymistilanne</vt:lpstr>
      <vt:lpstr>Esityksen havainnollis-taminen</vt:lpstr>
      <vt:lpstr>Miksi havainnollistaminen on tärkeää?</vt:lpstr>
      <vt:lpstr>Esitystä voi havainnollistaa eri tavoin</vt:lpstr>
      <vt:lpstr>Visuaalinen havainnointi</vt:lpstr>
      <vt:lpstr>Käytä kuvia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Esiintymistaidot</dc:title>
  <dc:creator>Sari Laurila</dc:creator>
  <cp:lastModifiedBy>Laurila Sari</cp:lastModifiedBy>
  <cp:revision>8</cp:revision>
  <dcterms:created xsi:type="dcterms:W3CDTF">2022-09-29T10:18:16Z</dcterms:created>
  <dcterms:modified xsi:type="dcterms:W3CDTF">2023-02-27T17:41:54Z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0x010100C7ADBD521585DE428FFCF95AF273E04E</vt:lpwstr>
  </property>
</Properties>
</file>