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29">
            <a:extLst>
              <a:ext uri="{FF2B5EF4-FFF2-40B4-BE49-F238E27FC236}">
                <a16:creationId xmlns:a16="http://schemas.microsoft.com/office/drawing/2014/main" id="{3F8023F2-816A-475D-A058-8D92F95F0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FA99-B71D-43DF-9D24-357DBB7002B8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5" name="Alatunnisteen paikkamerkki 18">
            <a:extLst>
              <a:ext uri="{FF2B5EF4-FFF2-40B4-BE49-F238E27FC236}">
                <a16:creationId xmlns:a16="http://schemas.microsoft.com/office/drawing/2014/main" id="{FA80170D-8E9B-466D-A15E-4F918286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26">
            <a:extLst>
              <a:ext uri="{FF2B5EF4-FFF2-40B4-BE49-F238E27FC236}">
                <a16:creationId xmlns:a16="http://schemas.microsoft.com/office/drawing/2014/main" id="{6166A9E4-E1F2-420E-B5A2-BFEFB221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3EB60AC-66AC-418E-8398-8AC1E44154C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84602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9">
            <a:extLst>
              <a:ext uri="{FF2B5EF4-FFF2-40B4-BE49-F238E27FC236}">
                <a16:creationId xmlns:a16="http://schemas.microsoft.com/office/drawing/2014/main" id="{A0CD6A5F-7DA6-4696-85F3-C44C90DE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B3710-2468-450C-82DC-FF02C8BCD7FD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5" name="Alatunnisteen paikkamerkki 21">
            <a:extLst>
              <a:ext uri="{FF2B5EF4-FFF2-40B4-BE49-F238E27FC236}">
                <a16:creationId xmlns:a16="http://schemas.microsoft.com/office/drawing/2014/main" id="{97DF9385-8250-4B1F-90DE-C1BD0CA2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>
            <a:extLst>
              <a:ext uri="{FF2B5EF4-FFF2-40B4-BE49-F238E27FC236}">
                <a16:creationId xmlns:a16="http://schemas.microsoft.com/office/drawing/2014/main" id="{009A69C7-8A82-40C1-A858-15275986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6E6BE-A5E2-4DFD-820F-FDA290D2DC8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9844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9">
            <a:extLst>
              <a:ext uri="{FF2B5EF4-FFF2-40B4-BE49-F238E27FC236}">
                <a16:creationId xmlns:a16="http://schemas.microsoft.com/office/drawing/2014/main" id="{844025A7-2224-4263-A164-00CE01A37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1EE43-B81A-483E-A140-83C2C0EE317C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5" name="Alatunnisteen paikkamerkki 21">
            <a:extLst>
              <a:ext uri="{FF2B5EF4-FFF2-40B4-BE49-F238E27FC236}">
                <a16:creationId xmlns:a16="http://schemas.microsoft.com/office/drawing/2014/main" id="{3D9B8494-5F47-4366-B096-C68837D9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>
            <a:extLst>
              <a:ext uri="{FF2B5EF4-FFF2-40B4-BE49-F238E27FC236}">
                <a16:creationId xmlns:a16="http://schemas.microsoft.com/office/drawing/2014/main" id="{35B449F6-B43F-4ABB-BE4B-5F858342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7427-D50C-4D24-B136-1FEC53D62C8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6635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9">
            <a:extLst>
              <a:ext uri="{FF2B5EF4-FFF2-40B4-BE49-F238E27FC236}">
                <a16:creationId xmlns:a16="http://schemas.microsoft.com/office/drawing/2014/main" id="{069DAFA0-4488-409D-B36A-F78ECE12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FC96-9613-4DD6-B3F9-E92D6B82F42F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5" name="Alatunnisteen paikkamerkki 21">
            <a:extLst>
              <a:ext uri="{FF2B5EF4-FFF2-40B4-BE49-F238E27FC236}">
                <a16:creationId xmlns:a16="http://schemas.microsoft.com/office/drawing/2014/main" id="{995135BD-DE20-4058-9DF1-F1324DDD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17">
            <a:extLst>
              <a:ext uri="{FF2B5EF4-FFF2-40B4-BE49-F238E27FC236}">
                <a16:creationId xmlns:a16="http://schemas.microsoft.com/office/drawing/2014/main" id="{B842133F-9474-4322-ABA4-67F39DA0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2E87-DCF9-49FB-8CF2-C429E7C64E2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0285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1DFBA5-4F3F-43CE-B685-64DFA2B3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FB365-5741-434A-BB66-F196B5CC3314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A8A0A9-4417-4A5C-B128-BBC69FB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7AD206-D948-45A5-AFBB-0C79BF4F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F24B2E5-6E1B-434C-AA1E-0357F29C2C7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0412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9">
            <a:extLst>
              <a:ext uri="{FF2B5EF4-FFF2-40B4-BE49-F238E27FC236}">
                <a16:creationId xmlns:a16="http://schemas.microsoft.com/office/drawing/2014/main" id="{1A4587CD-65F9-43BE-A99F-68D5E1E88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45B86-152B-44EE-BBA7-B468AF6F6794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6" name="Alatunnisteen paikkamerkki 21">
            <a:extLst>
              <a:ext uri="{FF2B5EF4-FFF2-40B4-BE49-F238E27FC236}">
                <a16:creationId xmlns:a16="http://schemas.microsoft.com/office/drawing/2014/main" id="{8FC90C15-1966-4FEC-BEFE-2CF2F156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17">
            <a:extLst>
              <a:ext uri="{FF2B5EF4-FFF2-40B4-BE49-F238E27FC236}">
                <a16:creationId xmlns:a16="http://schemas.microsoft.com/office/drawing/2014/main" id="{CD2398F7-09A0-4FB0-9F39-CCD91CF28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0EB4F-254B-4CD8-99CB-7E4D10FBED8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725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9">
            <a:extLst>
              <a:ext uri="{FF2B5EF4-FFF2-40B4-BE49-F238E27FC236}">
                <a16:creationId xmlns:a16="http://schemas.microsoft.com/office/drawing/2014/main" id="{B8C56709-02E5-4F21-9B2B-DFCB72ABD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C0253-350E-47D9-8EA6-0B863B964914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8" name="Alatunnisteen paikkamerkki 21">
            <a:extLst>
              <a:ext uri="{FF2B5EF4-FFF2-40B4-BE49-F238E27FC236}">
                <a16:creationId xmlns:a16="http://schemas.microsoft.com/office/drawing/2014/main" id="{D3831CC6-4B53-461F-A724-F40D8D2B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17">
            <a:extLst>
              <a:ext uri="{FF2B5EF4-FFF2-40B4-BE49-F238E27FC236}">
                <a16:creationId xmlns:a16="http://schemas.microsoft.com/office/drawing/2014/main" id="{8145751D-E585-4561-8727-D2A67462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B6B9-D819-4580-8002-EE2E2A83EAA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0959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9">
            <a:extLst>
              <a:ext uri="{FF2B5EF4-FFF2-40B4-BE49-F238E27FC236}">
                <a16:creationId xmlns:a16="http://schemas.microsoft.com/office/drawing/2014/main" id="{CA2787C8-BE1F-41E2-A1B6-2F04DBAA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41326-95C0-4C12-8644-6E46A8625D50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4" name="Alatunnisteen paikkamerkki 21">
            <a:extLst>
              <a:ext uri="{FF2B5EF4-FFF2-40B4-BE49-F238E27FC236}">
                <a16:creationId xmlns:a16="http://schemas.microsoft.com/office/drawing/2014/main" id="{E3308D72-9B99-4CB2-AC25-8100652C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17">
            <a:extLst>
              <a:ext uri="{FF2B5EF4-FFF2-40B4-BE49-F238E27FC236}">
                <a16:creationId xmlns:a16="http://schemas.microsoft.com/office/drawing/2014/main" id="{E6849D37-C7A2-4E1C-B942-B9F640B4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514AA-6AFE-4F7B-8094-7E661D5EB4B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2850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9">
            <a:extLst>
              <a:ext uri="{FF2B5EF4-FFF2-40B4-BE49-F238E27FC236}">
                <a16:creationId xmlns:a16="http://schemas.microsoft.com/office/drawing/2014/main" id="{3C3C4B5C-4D5B-4856-BBB2-0D5FBA99F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12BB9-A6EF-4607-BC81-05F4845EDD84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3" name="Alatunnisteen paikkamerkki 21">
            <a:extLst>
              <a:ext uri="{FF2B5EF4-FFF2-40B4-BE49-F238E27FC236}">
                <a16:creationId xmlns:a16="http://schemas.microsoft.com/office/drawing/2014/main" id="{53C0464A-CB53-4632-BF43-0BE85602B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17">
            <a:extLst>
              <a:ext uri="{FF2B5EF4-FFF2-40B4-BE49-F238E27FC236}">
                <a16:creationId xmlns:a16="http://schemas.microsoft.com/office/drawing/2014/main" id="{BA32436B-4945-44D3-8C36-45520F3A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691E-B91D-4E74-AF41-028180F3A8D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3034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9">
            <a:extLst>
              <a:ext uri="{FF2B5EF4-FFF2-40B4-BE49-F238E27FC236}">
                <a16:creationId xmlns:a16="http://schemas.microsoft.com/office/drawing/2014/main" id="{ECBDE01B-429E-461F-97B9-A49F4AE1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00F68-6763-4313-955C-0C6281F029F2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6" name="Alatunnisteen paikkamerkki 21">
            <a:extLst>
              <a:ext uri="{FF2B5EF4-FFF2-40B4-BE49-F238E27FC236}">
                <a16:creationId xmlns:a16="http://schemas.microsoft.com/office/drawing/2014/main" id="{54649325-4293-40BE-8FC2-14EC7C84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17">
            <a:extLst>
              <a:ext uri="{FF2B5EF4-FFF2-40B4-BE49-F238E27FC236}">
                <a16:creationId xmlns:a16="http://schemas.microsoft.com/office/drawing/2014/main" id="{845372A8-4D3C-41CD-B12D-0AC7C930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3B6A-F581-44EA-9050-A3527F70A3B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4468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hdestä kulmasta leikattu ja pyöristetty suorakulmio 13">
            <a:extLst>
              <a:ext uri="{FF2B5EF4-FFF2-40B4-BE49-F238E27FC236}">
                <a16:creationId xmlns:a16="http://schemas.microsoft.com/office/drawing/2014/main" id="{BD07D9E9-12A0-43F3-95DC-576520E41556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uorakulmainen kolmio 5">
            <a:extLst>
              <a:ext uri="{FF2B5EF4-FFF2-40B4-BE49-F238E27FC236}">
                <a16:creationId xmlns:a16="http://schemas.microsoft.com/office/drawing/2014/main" id="{A9B5CC59-D014-4C7D-9199-8C152DD9CD21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Puolivapaa piirto 15">
            <a:extLst>
              <a:ext uri="{FF2B5EF4-FFF2-40B4-BE49-F238E27FC236}">
                <a16:creationId xmlns:a16="http://schemas.microsoft.com/office/drawing/2014/main" id="{FE37EC31-2CA9-402E-A802-7327D8DB49DA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uolivapaa piirto 16">
            <a:extLst>
              <a:ext uri="{FF2B5EF4-FFF2-40B4-BE49-F238E27FC236}">
                <a16:creationId xmlns:a16="http://schemas.microsoft.com/office/drawing/2014/main" id="{1A9E6B50-C581-4CAA-B2B0-7902FD4F0833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9" name="Päivämäärän paikkamerkki 4">
            <a:extLst>
              <a:ext uri="{FF2B5EF4-FFF2-40B4-BE49-F238E27FC236}">
                <a16:creationId xmlns:a16="http://schemas.microsoft.com/office/drawing/2014/main" id="{8FAAC9CC-9F27-4608-9066-222F5584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57A3-E674-416C-A2A4-6B114CA983B0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10" name="Alatunnisteen paikkamerkki 5">
            <a:extLst>
              <a:ext uri="{FF2B5EF4-FFF2-40B4-BE49-F238E27FC236}">
                <a16:creationId xmlns:a16="http://schemas.microsoft.com/office/drawing/2014/main" id="{7EE0722D-3767-40C6-9E3F-D0D01438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1" name="Dian numeron paikkamerkki 6">
            <a:extLst>
              <a:ext uri="{FF2B5EF4-FFF2-40B4-BE49-F238E27FC236}">
                <a16:creationId xmlns:a16="http://schemas.microsoft.com/office/drawing/2014/main" id="{1B56907F-133A-49C4-B6DC-EE0566E6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F8BB6E-488F-4ABF-AA82-00AE4BD8BE6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0270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>
            <a:extLst>
              <a:ext uri="{FF2B5EF4-FFF2-40B4-BE49-F238E27FC236}">
                <a16:creationId xmlns:a16="http://schemas.microsoft.com/office/drawing/2014/main" id="{4D7975FE-5745-49E4-9D0C-BEC245CDBA2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uolivapaa piirto 7">
            <a:extLst>
              <a:ext uri="{FF2B5EF4-FFF2-40B4-BE49-F238E27FC236}">
                <a16:creationId xmlns:a16="http://schemas.microsoft.com/office/drawing/2014/main" id="{382A3F16-B526-4555-AE0E-F08B8C518AC2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tsikon paikkamerkki 8">
            <a:extLst>
              <a:ext uri="{FF2B5EF4-FFF2-40B4-BE49-F238E27FC236}">
                <a16:creationId xmlns:a16="http://schemas.microsoft.com/office/drawing/2014/main" id="{697C8E40-4F54-42A3-A9B4-82654B3595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  <a:endParaRPr lang="en-US" altLang="fi-FI"/>
          </a:p>
        </p:txBody>
      </p:sp>
      <p:sp>
        <p:nvSpPr>
          <p:cNvPr id="1029" name="Tekstin paikkamerkki 29">
            <a:extLst>
              <a:ext uri="{FF2B5EF4-FFF2-40B4-BE49-F238E27FC236}">
                <a16:creationId xmlns:a16="http://schemas.microsoft.com/office/drawing/2014/main" id="{412125CD-6332-4690-A827-90C79DC5EA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10" name="Päivämäärän paikkamerkki 9">
            <a:extLst>
              <a:ext uri="{FF2B5EF4-FFF2-40B4-BE49-F238E27FC236}">
                <a16:creationId xmlns:a16="http://schemas.microsoft.com/office/drawing/2014/main" id="{B45B6D2D-C2A6-4DA1-9D36-BA0D763FA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7F97A-F854-4AC6-AB29-E7A517076E4C}" type="datetimeFigureOut">
              <a:rPr lang="fi-FI"/>
              <a:pPr>
                <a:defRPr/>
              </a:pPr>
              <a:t>18.3.2020</a:t>
            </a:fld>
            <a:endParaRPr lang="fi-FI"/>
          </a:p>
        </p:txBody>
      </p:sp>
      <p:sp>
        <p:nvSpPr>
          <p:cNvPr id="22" name="Alatunnisteen paikkamerkki 21">
            <a:extLst>
              <a:ext uri="{FF2B5EF4-FFF2-40B4-BE49-F238E27FC236}">
                <a16:creationId xmlns:a16="http://schemas.microsoft.com/office/drawing/2014/main" id="{D2DEEC01-5231-4294-9004-1CD0177F6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Dian numeron paikkamerkki 17">
            <a:extLst>
              <a:ext uri="{FF2B5EF4-FFF2-40B4-BE49-F238E27FC236}">
                <a16:creationId xmlns:a16="http://schemas.microsoft.com/office/drawing/2014/main" id="{1D1ADB6F-9DC8-490D-A1DD-937601C08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1E565EE3-55C4-4EDA-A567-BE38BBCEB8D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grpSp>
        <p:nvGrpSpPr>
          <p:cNvPr id="1033" name="Ryhmä 1">
            <a:extLst>
              <a:ext uri="{FF2B5EF4-FFF2-40B4-BE49-F238E27FC236}">
                <a16:creationId xmlns:a16="http://schemas.microsoft.com/office/drawing/2014/main" id="{946E5271-F49E-4627-A881-142CE6ACFA5A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uolivapaa piirto 11">
              <a:extLst>
                <a:ext uri="{FF2B5EF4-FFF2-40B4-BE49-F238E27FC236}">
                  <a16:creationId xmlns:a16="http://schemas.microsoft.com/office/drawing/2014/main" id="{FFD17908-1208-4A82-84EC-9B9B4469C519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Puolivapaa piirto 12">
              <a:extLst>
                <a:ext uri="{FF2B5EF4-FFF2-40B4-BE49-F238E27FC236}">
                  <a16:creationId xmlns:a16="http://schemas.microsoft.com/office/drawing/2014/main" id="{5C4FC615-70FD-487B-91EA-FB0E4869DA37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5" r:id="rId2"/>
    <p:sldLayoutId id="2147483784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5" r:id="rId9"/>
    <p:sldLayoutId id="2147483781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9A7896-58DC-49A7-B4A4-45A69AE20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dirty="0"/>
              <a:t>Reklamaatio</a:t>
            </a:r>
          </a:p>
        </p:txBody>
      </p:sp>
      <p:sp>
        <p:nvSpPr>
          <p:cNvPr id="5123" name="Alaotsikko 2">
            <a:extLst>
              <a:ext uri="{FF2B5EF4-FFF2-40B4-BE49-F238E27FC236}">
                <a16:creationId xmlns:a16="http://schemas.microsoft.com/office/drawing/2014/main" id="{D9343D6B-676E-427E-9ED6-0089B7272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fi-FI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>
            <a:extLst>
              <a:ext uri="{FF2B5EF4-FFF2-40B4-BE49-F238E27FC236}">
                <a16:creationId xmlns:a16="http://schemas.microsoft.com/office/drawing/2014/main" id="{B0BBDFD1-BAFA-404C-BA93-9B51E029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	</a:t>
            </a:r>
            <a:r>
              <a:rPr lang="fi-FI" altLang="fi-FI"/>
              <a:t>	REKLAMAATIO</a:t>
            </a:r>
            <a:endParaRPr lang="fi-FI" altLang="fi-FI" dirty="0"/>
          </a:p>
        </p:txBody>
      </p:sp>
      <p:sp>
        <p:nvSpPr>
          <p:cNvPr id="6147" name="Sisällön paikkamerkki 2">
            <a:extLst>
              <a:ext uri="{FF2B5EF4-FFF2-40B4-BE49-F238E27FC236}">
                <a16:creationId xmlns:a16="http://schemas.microsoft.com/office/drawing/2014/main" id="{69271C1C-7A7F-44F4-8806-E563535D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Tehtävä mahdollisimman pian virheen havaitsemisen jälkeen.</a:t>
            </a:r>
          </a:p>
          <a:p>
            <a:pPr eaLnBrk="1" hangingPunct="1"/>
            <a:r>
              <a:rPr lang="fi-FI" altLang="fi-FI" dirty="0"/>
              <a:t>Kirjallisesta reklamaatiosta jää todiste.</a:t>
            </a:r>
          </a:p>
          <a:p>
            <a:pPr eaLnBrk="1" hangingPunct="1"/>
            <a:r>
              <a:rPr lang="fi-FI" altLang="fi-FI" dirty="0"/>
              <a:t>Asiallisuus ja täsmällisyys</a:t>
            </a:r>
          </a:p>
          <a:p>
            <a:pPr eaLnBrk="1" hangingPunct="1"/>
            <a:r>
              <a:rPr lang="fi-FI" altLang="fi-FI" dirty="0"/>
              <a:t>Sisältö:</a:t>
            </a:r>
          </a:p>
          <a:p>
            <a:pPr lvl="1" eaLnBrk="1" hangingPunct="1"/>
            <a:r>
              <a:rPr lang="fi-FI" altLang="fi-FI" dirty="0"/>
              <a:t>Taustatiedot: mikä tuote, milloin ja mistä ostettu tai milloin lähetys saapunut</a:t>
            </a:r>
          </a:p>
          <a:p>
            <a:pPr lvl="1" eaLnBrk="1" hangingPunct="1"/>
            <a:r>
              <a:rPr lang="fi-FI" altLang="fi-FI" dirty="0"/>
              <a:t>Virhettä koskevat tiedot: mikä virhe, milloin ja missä yhteydessä havaittu, mitä seurauksia virheestä on.</a:t>
            </a:r>
          </a:p>
          <a:p>
            <a:pPr lvl="1" eaLnBrk="1" hangingPunct="1"/>
            <a:r>
              <a:rPr lang="fi-FI" altLang="fi-FI" dirty="0"/>
              <a:t>Oikaisuehdotus: miten virhe tulee korjata tai korvata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>
            <a:extLst>
              <a:ext uri="{FF2B5EF4-FFF2-40B4-BE49-F238E27FC236}">
                <a16:creationId xmlns:a16="http://schemas.microsoft.com/office/drawing/2014/main" id="{56D7D276-583A-4D06-9325-62A0CF91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REKLAMAATION VASTAUS</a:t>
            </a:r>
          </a:p>
        </p:txBody>
      </p:sp>
      <p:sp>
        <p:nvSpPr>
          <p:cNvPr id="7171" name="Sisällön paikkamerkki 2">
            <a:extLst>
              <a:ext uri="{FF2B5EF4-FFF2-40B4-BE49-F238E27FC236}">
                <a16:creationId xmlns:a16="http://schemas.microsoft.com/office/drawing/2014/main" id="{FABCCD39-0116-4A4E-BBA3-EFFB7F733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Tavoitteena on virheen selvittäminen, asiakassuhteen säilyttäminen ja vahingollisten puheiden estäminen.</a:t>
            </a:r>
          </a:p>
          <a:p>
            <a:pPr eaLnBrk="1" hangingPunct="1"/>
            <a:r>
              <a:rPr lang="fi-FI" altLang="fi-FI"/>
              <a:t>Hyvin hoidettu reklamaatiotilanne voi jopa lujittaa asiakassuhdetta. </a:t>
            </a:r>
          </a:p>
          <a:p>
            <a:pPr eaLnBrk="1" hangingPunct="1"/>
            <a:r>
              <a:rPr lang="fi-FI" altLang="fi-FI"/>
              <a:t>Reklamaatioon on aina vastattava. Vastaamatta jättäminen on huonoa asiakaspalvelua. </a:t>
            </a:r>
          </a:p>
          <a:p>
            <a:pPr eaLnBrk="1" hangingPunct="1"/>
            <a:r>
              <a:rPr lang="fi-FI" altLang="fi-FI"/>
              <a:t>Kun virhe on selvä, myyjän on helppo selvittää asia lyhyesti. </a:t>
            </a:r>
          </a:p>
          <a:p>
            <a:pPr eaLnBrk="1" hangingPunct="1"/>
            <a:r>
              <a:rPr lang="fi-FI" altLang="fi-FI"/>
              <a:t>Vastauksessa pahoitellaan tapahtunutta ja kerrotaan, miten virhe korjataan.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>
            <a:extLst>
              <a:ext uri="{FF2B5EF4-FFF2-40B4-BE49-F238E27FC236}">
                <a16:creationId xmlns:a16="http://schemas.microsoft.com/office/drawing/2014/main" id="{2C77183D-B066-4F1D-9BE6-D58C2B2A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i-FI" alt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E78917-FC3E-41B0-ADC5-8C3B26546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Vastaus lähetetään asiakkaalle heti ja virhe korjataan mahdollisimman nopeasti.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Selvät reklamaatiot hoidetaan puhelimitse tai sähköpostitse.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Vakiintuneissa liikesuhteissa korvaukset ja hyvitykset otetaan huomioon seuraavassa laskussa.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Jos virhe vaatii tarkempaa tutkimusta ja selvitystä, kestää pidempään ennen kuin vastaus voidaan antaa.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Asiakkaalle kannattaa lähettää väliaikatietona tiedote, että reklamaatio on tullut perille ja että reklamaatiota tutkitaan.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78E2AC-2C55-4C55-93E1-76B1F0C5C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b="1" dirty="0"/>
              <a:t>Reklamaation vastauksen sisältö</a:t>
            </a:r>
          </a:p>
        </p:txBody>
      </p:sp>
      <p:sp>
        <p:nvSpPr>
          <p:cNvPr id="9219" name="Sisällön paikkamerkki 2">
            <a:extLst>
              <a:ext uri="{FF2B5EF4-FFF2-40B4-BE49-F238E27FC236}">
                <a16:creationId xmlns:a16="http://schemas.microsoft.com/office/drawing/2014/main" id="{3876B1C9-3AF4-47BC-B494-C81DC0DBA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Virheen selvitys: miten tutkittiin, kuka tutki</a:t>
            </a:r>
          </a:p>
          <a:p>
            <a:pPr eaLnBrk="1" hangingPunct="1"/>
            <a:r>
              <a:rPr lang="fi-FI" altLang="fi-FI"/>
              <a:t>Selvityksen tulokset: mikä virhe oli, mistä virhe joutui</a:t>
            </a:r>
          </a:p>
          <a:p>
            <a:pPr eaLnBrk="1" hangingPunct="1"/>
            <a:r>
              <a:rPr lang="fi-FI" altLang="fi-FI"/>
              <a:t>Luottamuksen palauttaminen: miten vastaavat virheet estetään tulevaisuudessa</a:t>
            </a:r>
          </a:p>
          <a:p>
            <a:pPr eaLnBrk="1" hangingPunct="1"/>
            <a:r>
              <a:rPr lang="fi-FI" altLang="fi-FI"/>
              <a:t>Korvaus: miten virhe korjataan tai korvataan</a:t>
            </a:r>
          </a:p>
          <a:p>
            <a:pPr eaLnBrk="1" hangingPunct="1"/>
            <a:r>
              <a:rPr lang="fi-FI" altLang="fi-FI"/>
              <a:t>Suhdetoiminnallinen lopetus: toive asiakassuhteen jatkumisesta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>
            <a:extLst>
              <a:ext uri="{FF2B5EF4-FFF2-40B4-BE49-F238E27FC236}">
                <a16:creationId xmlns:a16="http://schemas.microsoft.com/office/drawing/2014/main" id="{CB2F73AD-CCBD-436C-A22C-864B8832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i-FI" alt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9E1AE9-85E5-43B3-A87A-251952223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Vastauksen sävyn tulee olla asiallinen ja ystävällinen.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Kaikkiin asiakkaan ottamiin yksityiskohtiin otetaan kantaa.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Korvaukset harkitaan tilanteen mukaan.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Aiheettomassa reklamaatiossa lähtökohtana on se, että on tapahtunut väärinkäsitys.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Tavoitteena on oikaista väärinkäsitys ja palauttaa asiakkaan luottamus.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i-FI" dirty="0"/>
              <a:t>Aiheettomassa reklamaatiossa opastetaan ja neuvotaan asiakasta, jotta hän toimisi vastaisuudessa toisin.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rta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Virta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266</Words>
  <Application>Microsoft Office PowerPoint</Application>
  <PresentationFormat>Näytössä katseltava diaesitys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Virta</vt:lpstr>
      <vt:lpstr>Reklamaatio</vt:lpstr>
      <vt:lpstr>  REKLAMAATIO</vt:lpstr>
      <vt:lpstr>REKLAMAATION VASTAUS</vt:lpstr>
      <vt:lpstr>PowerPoint-esitys</vt:lpstr>
      <vt:lpstr>Reklamaation vastauksen sisältö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Tiina</dc:creator>
  <cp:lastModifiedBy>Päivi Niskanen</cp:lastModifiedBy>
  <cp:revision>10</cp:revision>
  <dcterms:created xsi:type="dcterms:W3CDTF">2009-10-27T17:22:21Z</dcterms:created>
  <dcterms:modified xsi:type="dcterms:W3CDTF">2020-03-18T07:12:04Z</dcterms:modified>
</cp:coreProperties>
</file>