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la Sari" userId="8400885e-570a-4be5-bbbd-82ef0cf2427a" providerId="ADAL" clId="{2F437DF5-6C3C-46AD-809F-DA1BC29ACC63}"/>
    <pc:docChg chg="modSld">
      <pc:chgData name="Laurila Sari" userId="8400885e-570a-4be5-bbbd-82ef0cf2427a" providerId="ADAL" clId="{2F437DF5-6C3C-46AD-809F-DA1BC29ACC63}" dt="2023-02-07T08:11:58.468" v="1" actId="113"/>
      <pc:docMkLst>
        <pc:docMk/>
      </pc:docMkLst>
      <pc:sldChg chg="modSp mod">
        <pc:chgData name="Laurila Sari" userId="8400885e-570a-4be5-bbbd-82ef0cf2427a" providerId="ADAL" clId="{2F437DF5-6C3C-46AD-809F-DA1BC29ACC63}" dt="2023-02-07T08:11:58.468" v="1" actId="113"/>
        <pc:sldMkLst>
          <pc:docMk/>
          <pc:sldMk cId="2885658099" sldId="257"/>
        </pc:sldMkLst>
        <pc:spChg chg="mod">
          <ac:chgData name="Laurila Sari" userId="8400885e-570a-4be5-bbbd-82ef0cf2427a" providerId="ADAL" clId="{2F437DF5-6C3C-46AD-809F-DA1BC29ACC63}" dt="2023-02-07T08:11:58.468" v="1" actId="113"/>
          <ac:spMkLst>
            <pc:docMk/>
            <pc:sldMk cId="2885658099" sldId="257"/>
            <ac:spMk id="3" creationId="{6F387069-D84C-C300-0B25-517F044CC1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87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69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09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93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31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50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43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38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86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5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56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45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0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54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52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16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B6A38-7110-4171-8149-375631DD4A06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901400-A203-4D8E-8684-66B0FEBBD4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6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FCD0E99-DE48-8877-827A-900B025B7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C5DA63-7651-696E-3BC8-2E13EE9A6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fi-FI" b="1" dirty="0"/>
              <a:t>Neuvottelutilanteet</a:t>
            </a:r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288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F8B51E-1DDD-8802-F94E-CC6DE445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Bahnschrift" panose="020B0502040204020203" pitchFamily="34" charset="0"/>
              </a:rPr>
              <a:t>Mitä on neuvottelu?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387069-D84C-C300-0B25-517F04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720" y="1904999"/>
            <a:ext cx="9123680" cy="4600575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Bahnschrift" panose="020B0502040204020203" pitchFamily="34" charset="0"/>
              </a:rPr>
              <a:t>Neuvottelu on prosessi </a:t>
            </a:r>
            <a:r>
              <a:rPr lang="fi-FI" sz="2400" b="1" dirty="0">
                <a:latin typeface="Bahnschrift" panose="020B0502040204020203" pitchFamily="34" charset="0"/>
              </a:rPr>
              <a:t>yhteisen tahtotilan </a:t>
            </a:r>
            <a:r>
              <a:rPr lang="fi-FI" sz="2400" dirty="0">
                <a:latin typeface="Bahnschrift" panose="020B0502040204020203" pitchFamily="34" charset="0"/>
              </a:rPr>
              <a:t>saavuttamiseksi. 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Neuvottelu syntyy tarpeesta: minä tarvitsen jotakin mitä sinulla on, sinä hyödyt siitä mitä minulla on.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Neuvottelu on </a:t>
            </a:r>
            <a:r>
              <a:rPr lang="fi-FI" sz="2400" b="1" dirty="0">
                <a:latin typeface="Bahnschrift" panose="020B0502040204020203" pitchFamily="34" charset="0"/>
              </a:rPr>
              <a:t>sopimista</a:t>
            </a:r>
            <a:r>
              <a:rPr lang="fi-FI" sz="2400" dirty="0">
                <a:latin typeface="Bahnschrift" panose="020B0502040204020203" pitchFamily="34" charset="0"/>
              </a:rPr>
              <a:t> ja perustuu vastavuoroisuuteen.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Neuvottelun tavoitteena on yhteinen sopimus, ei voittaminen. </a:t>
            </a:r>
          </a:p>
          <a:p>
            <a:pPr lvl="1"/>
            <a:r>
              <a:rPr lang="fi-FI" sz="2400" dirty="0">
                <a:latin typeface="Bahnschrift" panose="020B0502040204020203" pitchFamily="34" charset="0"/>
              </a:rPr>
              <a:t>Neuvottelu on usein pohja tulevalle yhteistyölle.</a:t>
            </a:r>
          </a:p>
          <a:p>
            <a:r>
              <a:rPr lang="fi-FI" sz="2600" dirty="0">
                <a:latin typeface="Bahnschrift" panose="020B0502040204020203" pitchFamily="34" charset="0"/>
              </a:rPr>
              <a:t>”Elämä on neuvottelua.”</a:t>
            </a:r>
          </a:p>
        </p:txBody>
      </p:sp>
    </p:spTree>
    <p:extLst>
      <p:ext uri="{BB962C8B-B14F-4D97-AF65-F5344CB8AC3E}">
        <p14:creationId xmlns:p14="http://schemas.microsoft.com/office/powerpoint/2010/main" val="288565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B12D08-92A0-5B72-8145-8F0C112B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Bahnschrift" panose="020B0502040204020203" pitchFamily="34" charset="0"/>
              </a:rPr>
              <a:t>Mitä neuvottelutilanteita työelämässä voi olla?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F6944BB-108E-1E2A-D5A8-8C30F9E86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15" y="2257425"/>
            <a:ext cx="5660505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481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00BDAA-B01D-5CCA-0673-4CC8F3F2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fi-FI" dirty="0">
                <a:latin typeface="Bahnschrift" panose="020B0502040204020203" pitchFamily="34" charset="0"/>
              </a:rPr>
              <a:t>Millainen on hyvä neuvottelija?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9CB93F-591E-EE07-D075-27FF8F5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Bahnschrift" panose="020B0502040204020203" pitchFamily="34" charset="0"/>
              </a:rPr>
              <a:t>Hyvän neuvottelijan ominaisuuksia:</a:t>
            </a:r>
          </a:p>
          <a:p>
            <a:pPr lvl="1"/>
            <a:r>
              <a:rPr lang="fi-FI" sz="2800" dirty="0">
                <a:latin typeface="Bahnschrift" panose="020B0502040204020203" pitchFamily="34" charset="0"/>
              </a:rPr>
              <a:t>Positiivinen asenne</a:t>
            </a:r>
          </a:p>
          <a:p>
            <a:pPr lvl="1"/>
            <a:r>
              <a:rPr lang="fi-FI" sz="2800" dirty="0">
                <a:latin typeface="Bahnschrift" panose="020B0502040204020203" pitchFamily="34" charset="0"/>
              </a:rPr>
              <a:t>Yhteistyöhalukkuus</a:t>
            </a:r>
          </a:p>
          <a:p>
            <a:pPr lvl="1"/>
            <a:r>
              <a:rPr lang="fi-FI" sz="2800" dirty="0">
                <a:latin typeface="Bahnschrift" panose="020B0502040204020203" pitchFamily="34" charset="0"/>
              </a:rPr>
              <a:t>Määrätietoisuus</a:t>
            </a:r>
          </a:p>
          <a:p>
            <a:pPr lvl="1"/>
            <a:r>
              <a:rPr lang="fi-FI" sz="2800" dirty="0">
                <a:latin typeface="Bahnschrift" panose="020B0502040204020203" pitchFamily="34" charset="0"/>
              </a:rPr>
              <a:t>Ystävällisyys ja kohteliaisuus</a:t>
            </a:r>
          </a:p>
          <a:p>
            <a:pPr lvl="1"/>
            <a:r>
              <a:rPr lang="fi-FI" sz="2800" dirty="0">
                <a:latin typeface="Bahnschrift" panose="020B0502040204020203" pitchFamily="34" charset="0"/>
              </a:rPr>
              <a:t>Rehellisyys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984DD15-7ED2-F656-B3D5-0B1458414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80" y="645106"/>
            <a:ext cx="3502871" cy="5247747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1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C5533B-086E-0BFA-9F94-48748201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Bahnschrift" panose="020B0502040204020203" pitchFamily="34" charset="0"/>
              </a:rPr>
              <a:t>Näin onnistut neuvottelussa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410D3F-51D7-EF1C-E5B1-EACD7A12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1904999"/>
            <a:ext cx="9571037" cy="4676775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Bahnschrift" panose="020B0502040204020203" pitchFamily="34" charset="0"/>
              </a:rPr>
              <a:t>Valmistaudu huolellisesti. Määrittele tavoitteesi.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Ole ajoissa paikalla.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Viesti yhteistyöhalukkuudesta myös sanattoman viestinnän avulla: katsekontakti, hymy, ilmeet, eleet..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Kuuntele aktiivisesti. Esitä tarkentavia kysymyksiä.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Tee selkeitä ehdotuksia ja perustele ne.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Jousta omalta kannaltasi vähäpätöisistä asioista &gt; viestii yhteistyöhalukkuudesta.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Pyri tavoitteeseen määrätietoisesti, mutta kohteliaasti.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Kunnioita neuvottelukumppanin näkemyksiä.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576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93F716-CE0A-DC09-4BDF-4969E35A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36460"/>
            <a:ext cx="5731256" cy="1259894"/>
          </a:xfrm>
        </p:spPr>
        <p:txBody>
          <a:bodyPr>
            <a:normAutofit/>
          </a:bodyPr>
          <a:lstStyle/>
          <a:p>
            <a:r>
              <a:rPr lang="fi-FI" dirty="0">
                <a:latin typeface="Bahnschrift" panose="020B0502040204020203" pitchFamily="34" charset="0"/>
              </a:rPr>
              <a:t>Neuvottelun päättäminen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EB51E3-8A01-502B-8876-6B55722EB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300480"/>
            <a:ext cx="6533896" cy="51210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Tavoitteena on lopettaa neuvottelu molempia osapuolia tyydyttävään ratkaisuun.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Neuvottelun päätteeksi tehdään yhteenveto siitä, mitä on saatu aikaan.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Sovitaan mahdollinen tehtävien jako ja aikataulu.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Kirjataan sovitut asiat ylös (muistio, sopimusteksti).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Neuvottelun jälkipuinti: 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Itsearviointi siitä, miten omat tavoitteet saavutettiin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Mitkä seikat vaikuttivat neuvottelun lopputulokseen?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Mitä seuraavalla kerralla kannattaa tehdä toisin?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Bahnschrift" panose="020B0502040204020203" pitchFamily="34" charset="0"/>
              </a:rPr>
              <a:t>Neuvottelussa aikaansaadut lupaukset on lunastettava!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4BA4360-4B0A-038F-D953-479145B47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93" y="1142746"/>
            <a:ext cx="4566974" cy="4566974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302CC39-7DC2-FAFF-8E64-7DE77E9C2993}"/>
              </a:ext>
            </a:extLst>
          </p:cNvPr>
          <p:cNvSpPr txBox="1"/>
          <p:nvPr/>
        </p:nvSpPr>
        <p:spPr>
          <a:xfrm>
            <a:off x="6492240" y="6061223"/>
            <a:ext cx="556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Bahnschrift" panose="020B0502040204020203" pitchFamily="34" charset="0"/>
              </a:rPr>
              <a:t>HYVÄKSI NEUVOTTELIJAKSI TULEE VAIN NEUVOTTELEMALLA!</a:t>
            </a:r>
          </a:p>
        </p:txBody>
      </p:sp>
    </p:spTree>
    <p:extLst>
      <p:ext uri="{BB962C8B-B14F-4D97-AF65-F5344CB8AC3E}">
        <p14:creationId xmlns:p14="http://schemas.microsoft.com/office/powerpoint/2010/main" val="22655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mies, henkilö, seinä&#10;&#10;Kuvaus luotu automaattisesti">
            <a:extLst>
              <a:ext uri="{FF2B5EF4-FFF2-40B4-BE49-F238E27FC236}">
                <a16:creationId xmlns:a16="http://schemas.microsoft.com/office/drawing/2014/main" id="{C3BF7458-397A-DE6E-AE93-93265BEC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" y="1326836"/>
            <a:ext cx="7701643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4D5EAF1-2A88-17AA-8AC1-7537C67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050" y="1151613"/>
            <a:ext cx="2436275" cy="1280890"/>
          </a:xfrm>
        </p:spPr>
        <p:txBody>
          <a:bodyPr/>
          <a:lstStyle/>
          <a:p>
            <a:r>
              <a:rPr lang="fi-FI" dirty="0">
                <a:latin typeface="Bahnschrift" panose="020B0502040204020203" pitchFamily="34" charset="0"/>
              </a:rPr>
              <a:t>Pohdinta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4C1C5-B989-54D9-20C0-CC2EA347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650" y="2422978"/>
            <a:ext cx="3762375" cy="3777622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Bahnschrift" panose="020B0502040204020203" pitchFamily="34" charset="0"/>
              </a:rPr>
              <a:t>Miten neuvottelutilanne eroaa keskustelu-tilanteesta?</a:t>
            </a:r>
          </a:p>
          <a:p>
            <a:r>
              <a:rPr lang="fi-FI" sz="2400" dirty="0">
                <a:latin typeface="Bahnschrift" panose="020B0502040204020203" pitchFamily="34" charset="0"/>
              </a:rPr>
              <a:t>Millaisissa neuvotteluissa sinä olet ollut mukana?</a:t>
            </a:r>
          </a:p>
        </p:txBody>
      </p:sp>
    </p:spTree>
    <p:extLst>
      <p:ext uri="{BB962C8B-B14F-4D97-AF65-F5344CB8AC3E}">
        <p14:creationId xmlns:p14="http://schemas.microsoft.com/office/powerpoint/2010/main" val="3729507472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229</Words>
  <Application>Microsoft Office PowerPoint</Application>
  <PresentationFormat>Laajakuva</PresentationFormat>
  <Paragraphs>39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Bahnschrift</vt:lpstr>
      <vt:lpstr>Century Gothic</vt:lpstr>
      <vt:lpstr>Wingdings 3</vt:lpstr>
      <vt:lpstr>Kuiskaus</vt:lpstr>
      <vt:lpstr>Neuvottelutilanteet</vt:lpstr>
      <vt:lpstr>Mitä on neuvottelu?</vt:lpstr>
      <vt:lpstr>Mitä neuvottelutilanteita työelämässä voi olla?</vt:lpstr>
      <vt:lpstr>Millainen on hyvä neuvottelija?</vt:lpstr>
      <vt:lpstr>Näin onnistut neuvottelussa</vt:lpstr>
      <vt:lpstr>Neuvottelun päättäminen</vt:lpstr>
      <vt:lpstr>Pohdinta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Neuvottelutilanteet</dc:title>
  <dc:creator>Laurila Sari</dc:creator>
  <cp:lastModifiedBy>Laurila Sari</cp:lastModifiedBy>
  <cp:revision>2</cp:revision>
  <dcterms:created xsi:type="dcterms:W3CDTF">2023-01-31T09:32:03Z</dcterms:created>
  <dcterms:modified xsi:type="dcterms:W3CDTF">2023-02-07T08:12:03Z</dcterms:modified>
</cp:coreProperties>
</file>