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5"/>
    <p:sldMasterId id="2147483704" r:id="rId6"/>
    <p:sldMasterId id="2147483716" r:id="rId7"/>
  </p:sldMasterIdLst>
  <p:notesMasterIdLst>
    <p:notesMasterId r:id="rId17"/>
  </p:notesMasterIdLst>
  <p:sldIdLst>
    <p:sldId id="320" r:id="rId8"/>
    <p:sldId id="327" r:id="rId9"/>
    <p:sldId id="349" r:id="rId10"/>
    <p:sldId id="350" r:id="rId11"/>
    <p:sldId id="338" r:id="rId12"/>
    <p:sldId id="344" r:id="rId13"/>
    <p:sldId id="353" r:id="rId14"/>
    <p:sldId id="355" r:id="rId15"/>
    <p:sldId id="35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E33"/>
    <a:srgbClr val="FFEF07"/>
    <a:srgbClr val="FDBC00"/>
    <a:srgbClr val="F9BB00"/>
    <a:srgbClr val="9CAE12"/>
    <a:srgbClr val="7063A0"/>
    <a:srgbClr val="00CCCC"/>
    <a:srgbClr val="9DAE12"/>
    <a:srgbClr val="178917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A65188-83C4-2ADC-8066-CDE6779E43FE}" v="120" dt="2022-02-18T07:28:07.891"/>
    <p1510:client id="{2372CB14-F42D-4A22-E6C8-5F3BF0EA0E8E}" v="7" dt="2022-02-15T08:44:16.513"/>
    <p1510:client id="{2EF64F08-9F86-5ACC-D408-0804216B8356}" v="23" dt="2022-04-12T07:57:14.441"/>
    <p1510:client id="{2FACEAD6-B541-4979-5178-F9D126D46A2C}" v="56" dt="2022-02-10T09:10:58.607"/>
    <p1510:client id="{3FE5349C-1368-1C0A-D935-97120B5B4A16}" v="24" dt="2022-02-25T12:05:16.351"/>
    <p1510:client id="{5B1F9ACC-64EA-4957-BC2C-1ECB8E072A60}" v="1" dt="2022-02-10T09:19:11.340"/>
    <p1510:client id="{84EB0E2B-3F1C-BB48-C8D8-540F91B12764}" v="16" dt="2022-02-25T12:09:49.625"/>
    <p1510:client id="{F1CD39B9-83A5-9349-350F-DC70D5FE2E53}" v="81" dt="2022-03-25T08:02:10.9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Vaalea tyyli 2 - Korostus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D083AE6-46FA-4A59-8FB0-9F97EB10719F}" styleName="Vaalea tyyli 3 - Korostus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Teematyyli 1 - Korostu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Ei tyyliä, ei ruudukko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15" autoAdjust="0"/>
    <p:restoredTop sz="93557" autoAdjust="0"/>
  </p:normalViewPr>
  <p:slideViewPr>
    <p:cSldViewPr snapToGrid="0" snapToObjects="1">
      <p:cViewPr varScale="1">
        <p:scale>
          <a:sx n="67" d="100"/>
          <a:sy n="67" d="100"/>
        </p:scale>
        <p:origin x="824" y="44"/>
      </p:cViewPr>
      <p:guideLst/>
    </p:cSldViewPr>
  </p:slideViewPr>
  <p:notesTextViewPr>
    <p:cViewPr>
      <p:scale>
        <a:sx n="33" d="100"/>
        <a:sy n="33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Kaavio%20Microsoft%20PowerPoint%20-sovelluksessa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016138075619804E-2"/>
          <c:y val="0.13361017632132083"/>
          <c:w val="0.93221606006679503"/>
          <c:h val="0.8006449505015192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EABC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+mn-lt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'[Kaavio Microsoft PowerPoint -sovelluksessa]Trendit 2014-2019'!$J$6:$J$11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'[Kaavio Microsoft PowerPoint -sovelluksessa]Trendit 2014-2019'!$K$6:$K$11</c:f>
              <c:numCache>
                <c:formatCode>0.00</c:formatCode>
                <c:ptCount val="6"/>
                <c:pt idx="0">
                  <c:v>3.93</c:v>
                </c:pt>
                <c:pt idx="1">
                  <c:v>3.96</c:v>
                </c:pt>
                <c:pt idx="2">
                  <c:v>3.69</c:v>
                </c:pt>
                <c:pt idx="3">
                  <c:v>4.04</c:v>
                </c:pt>
                <c:pt idx="4" formatCode="0.0">
                  <c:v>4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C2-CA46-AA00-2186C4B9F3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7379656"/>
        <c:axId val="407380440"/>
      </c:barChart>
      <c:catAx>
        <c:axId val="407379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+mn-lt"/>
                <a:cs typeface="Arial" panose="020B0604020202020204" pitchFamily="34" charset="0"/>
              </a:defRPr>
            </a:pPr>
            <a:endParaRPr lang="fi-FI"/>
          </a:p>
        </c:txPr>
        <c:crossAx val="407380440"/>
        <c:crosses val="autoZero"/>
        <c:auto val="1"/>
        <c:lblAlgn val="ctr"/>
        <c:lblOffset val="100"/>
        <c:noMultiLvlLbl val="0"/>
      </c:catAx>
      <c:valAx>
        <c:axId val="407380440"/>
        <c:scaling>
          <c:orientation val="minMax"/>
          <c:max val="5"/>
          <c:min val="1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+mn-lt"/>
                <a:cs typeface="Arial" panose="020B0604020202020204" pitchFamily="34" charset="0"/>
              </a:defRPr>
            </a:pPr>
            <a:endParaRPr lang="fi-FI"/>
          </a:p>
        </c:txPr>
        <c:crossAx val="4073796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580543064569038E-2"/>
          <c:y val="9.013165814129187E-2"/>
          <c:w val="0.44571545808125379"/>
          <c:h val="0.83551233513458323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1477188623338099"/>
          <c:y val="0.23714648109905437"/>
          <c:w val="0.4122780608272576"/>
          <c:h val="0.44540255053983629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553542519298426E-2"/>
          <c:y val="0.17865756771984023"/>
          <c:w val="0.4053513884208213"/>
          <c:h val="0.73857728962174007"/>
        </c:manualLayout>
      </c:layout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5449514318609818"/>
          <c:y val="8.0790250801668045E-2"/>
          <c:w val="0.53981146118645207"/>
          <c:h val="0.81501383404496286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dk1"/>
          </a:solidFill>
        </a:defRPr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553542519298426E-2"/>
          <c:y val="0.17865756771984023"/>
          <c:w val="0.4053513884208213"/>
          <c:h val="0.73857728962174007"/>
        </c:manualLayout>
      </c:layout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5449514318609818"/>
          <c:y val="8.0790250801668045E-2"/>
          <c:w val="0.53981146118645207"/>
          <c:h val="0.81501383404496286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dk1"/>
          </a:solidFill>
        </a:defRPr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Sarja 1</c:v>
                </c:pt>
              </c:strCache>
            </c:strRef>
          </c:tx>
          <c:spPr>
            <a:solidFill>
              <a:srgbClr val="F9BB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Taul1!$A$2:$A$8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Taul1!$B$2:$B$8</c:f>
              <c:numCache>
                <c:formatCode>General</c:formatCode>
                <c:ptCount val="7"/>
                <c:pt idx="0">
                  <c:v>2896</c:v>
                </c:pt>
                <c:pt idx="1">
                  <c:v>2627</c:v>
                </c:pt>
                <c:pt idx="2">
                  <c:v>2921</c:v>
                </c:pt>
                <c:pt idx="3">
                  <c:v>2939</c:v>
                </c:pt>
                <c:pt idx="4">
                  <c:v>2577</c:v>
                </c:pt>
                <c:pt idx="5">
                  <c:v>2252</c:v>
                </c:pt>
                <c:pt idx="6">
                  <c:v>2227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B0-5147-8F25-C9D2406CEB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52932431"/>
        <c:axId val="1331168831"/>
      </c:barChart>
      <c:catAx>
        <c:axId val="13529324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331168831"/>
        <c:crosses val="autoZero"/>
        <c:auto val="1"/>
        <c:lblAlgn val="ctr"/>
        <c:lblOffset val="100"/>
        <c:noMultiLvlLbl val="0"/>
      </c:catAx>
      <c:valAx>
        <c:axId val="1331168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3529324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553542519298426E-2"/>
          <c:y val="0.17865756771984023"/>
          <c:w val="0.4053513884208213"/>
          <c:h val="0.73857728962174007"/>
        </c:manualLayout>
      </c:layout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5449514318609818"/>
          <c:y val="8.0790250801668045E-2"/>
          <c:w val="0.53981146118645207"/>
          <c:h val="0.81501383404496286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dk1"/>
          </a:solidFill>
        </a:defRPr>
      </a:pPr>
      <a:endParaRPr lang="fi-F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553542519298426E-2"/>
          <c:y val="0.17865756771984023"/>
          <c:w val="0.4053513884208213"/>
          <c:h val="0.73857728962174007"/>
        </c:manualLayout>
      </c:layout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5449514318609818"/>
          <c:y val="8.0790250801668045E-2"/>
          <c:w val="0.53981146118645207"/>
          <c:h val="0.81501383404496286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dk1"/>
          </a:solidFill>
        </a:defRPr>
      </a:pPr>
      <a:endParaRPr lang="fi-FI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553542519298426E-2"/>
          <c:y val="0.17865756771984023"/>
          <c:w val="0.4053513884208213"/>
          <c:h val="0.73857728962174007"/>
        </c:manualLayout>
      </c:layout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5449514318609818"/>
          <c:y val="8.0790250801668045E-2"/>
          <c:w val="0.53981146118645207"/>
          <c:h val="0.81501383404496286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dk1"/>
          </a:solidFill>
        </a:defRPr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03FF7-EB7B-E04A-9017-0147F79452F8}" type="datetimeFigureOut">
              <a:rPr lang="fi-FI" smtClean="0"/>
              <a:t>6.9.2022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2D21C-82C7-9946-AAF5-D6822BC510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9383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D21C-82C7-9946-AAF5-D6822BC510D1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7149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D21C-82C7-9946-AAF5-D6822BC510D1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9389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D21C-82C7-9946-AAF5-D6822BC510D1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8000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D21C-82C7-9946-AAF5-D6822BC510D1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4119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D21C-82C7-9946-AAF5-D6822BC510D1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4074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D21C-82C7-9946-AAF5-D6822BC510D1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1215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D21C-82C7-9946-AAF5-D6822BC510D1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0332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D21C-82C7-9946-AAF5-D6822BC510D1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8288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D21C-82C7-9946-AAF5-D6822BC510D1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8959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D38B-B7ED-8040-AD70-D236FE479B0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82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D38B-B7ED-8040-AD70-D236FE479B0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755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D38B-B7ED-8040-AD70-D236FE479B0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8236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067ACBF9-5F41-8C4E-B98F-8E18E35B0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0756" y="-43209"/>
            <a:ext cx="11397316" cy="7688451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310A7143-224D-F748-B0CF-F0C52ED94113}"/>
              </a:ext>
            </a:extLst>
          </p:cNvPr>
          <p:cNvSpPr/>
          <p:nvPr userDrawn="1"/>
        </p:nvSpPr>
        <p:spPr>
          <a:xfrm>
            <a:off x="0" y="538294"/>
            <a:ext cx="252317" cy="6319706"/>
          </a:xfrm>
          <a:prstGeom prst="rect">
            <a:avLst/>
          </a:prstGeom>
          <a:solidFill>
            <a:srgbClr val="EAB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754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33B20A-C265-9941-B3CB-5DA7D6945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00C59E8-C7F1-264A-82E8-C2017CA71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B33A852-37EE-D942-BE15-17BB97F51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D300AD6-7770-2146-8A40-5055CB16D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A018DA5-7A21-3F4A-B380-CE3A4E01F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B496-476E-0D4D-8C24-18EF2889BDE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0516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F6B837-C6A1-B84F-B206-B009BBD52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1B75BC0-9158-424F-9B96-161A3979C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1DE3575-2CCB-2742-AF7A-133120B88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9DBCFE8-E6DC-5F43-BD14-F3A3669C4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68BA342-ECF6-784E-86F8-FB7293F0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B496-476E-0D4D-8C24-18EF2889BDE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5666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F6A841-2F9F-B642-84C8-48651CDAE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0F7A827-0BB9-7541-AE70-319982BE9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FF617DB-E0B3-4A48-8B6F-AFA349CBA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6A8BA6F-0ED5-EB43-96CD-2660DE5D0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23006C8-8690-4F4F-A849-BE8EB753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B496-476E-0D4D-8C24-18EF2889BDE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9518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C3E9429-4970-294E-B9ED-0EF1F9392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71E0089-9649-2940-A77F-973726E544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3BF694B-F43A-554C-9A3F-CB9493273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3E957C9-81C6-234B-BF11-F2B05A78C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C4AA8D4-E3E5-1D4E-9A29-52FAA9D3A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1404E66-F256-574B-82CD-4E450EC06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B496-476E-0D4D-8C24-18EF2889BDE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8760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5D0872-75CC-2B48-BC4F-8B4538DC1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0740F4C-D3B0-C34C-968F-F8DD1DC0A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D981BD2-7E8C-004C-AE74-9CD3CF478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D2A8BFD-8F07-5947-B2B1-7C41C52721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A2875A2-95B3-CD47-8496-883A1C6AC5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8A86A015-B102-4B4B-892A-99900CCA0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4A0A4CA0-318C-C745-9D8A-43A37B4F7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69BDB8D5-E7EA-D648-B142-3073FD2FD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B496-476E-0D4D-8C24-18EF2889BDE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0536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89912B7-872B-8F41-B68C-5519B7EFC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1081CC7-76BA-6049-B351-42EC243C0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FEC05F5-B492-474D-BC27-8B80E0DC7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2FEA9D9-8D53-1A42-A84A-9614FFC6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B496-476E-0D4D-8C24-18EF2889BDE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6643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D394AC35-FB4C-A343-922C-593B90ACF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A38A819-B246-974D-8F5B-EC943D18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64CA26F-D92A-1E4E-A9C5-247CCD579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B496-476E-0D4D-8C24-18EF2889BDE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2812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D38B-B7ED-8040-AD70-D236FE479B0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4516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1B9741-9073-AE4D-B203-01DA7A8DC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11F200A-A1E3-0C45-9819-7937DB5A4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1429303-3170-0B4A-912A-1A064A8B9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66AE08A-9FE4-6644-9DE0-DDFE5C79E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D794562-9452-B84B-B0DE-ECEE23133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9451B56-D357-3B48-8B74-0BDCCC86F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B496-476E-0D4D-8C24-18EF2889BDE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4794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B2AFAE-4DF3-C44E-9B80-28246EE62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B74AD6F5-82F4-6E4E-89BE-5ED8E94E27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A8A188D-DEEB-7446-8A54-E0592C550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4E377D5-10DB-534F-B7D6-04E729B74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5C774E3-AFD4-4043-8E2E-BEA996B65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15CE92B-E674-3047-B8E1-8580BAD2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B496-476E-0D4D-8C24-18EF2889BDE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440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6F4B0D-2715-BE47-A903-D9A9D00DB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8BE898A-41E0-0245-B251-511BF373A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D48BAD5-BDEF-214F-B996-EE1B6C9A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1E02146-F8B4-9F49-8AE0-45038F237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260CCFD-AA4C-7A4A-AD33-B328F39EE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B496-476E-0D4D-8C24-18EF2889BDE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30798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BFCFA687-0909-E944-9BD9-A4C927623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874BA54-CFB8-B54A-90C3-2F8DE709E8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5786B8A-12C2-6842-8884-86AEFCD77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9458C4B-4CA4-9342-9EE3-3E7F07B45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192C462-3BC4-5248-8275-8314EBF7A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B496-476E-0D4D-8C24-18EF2889BDE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51914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3921E9-5B5F-8147-8F13-639D2AFDD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DDC8857-80DE-F74B-835B-A0749D5BA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E7556B4-A666-AA42-940C-2C07A2417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4C67F5C-87D0-3B49-BFFF-BF9B5CF4A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68872F0-AC5A-5447-ACFE-FE40C181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4518-B0A2-9D44-AA80-044CA135F0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6839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64B3FB-E554-4342-91CE-C86E18549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2F480CF-773E-7A41-BCA8-31C318695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E15ED70-398B-804D-95B9-0DC7E47BA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0BCE773-CA14-2149-9D3D-AE6237D2D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4F6AB92-05D5-7D46-B692-D09B0CC8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4518-B0A2-9D44-AA80-044CA135F0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3682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459CEF-5726-BE4A-A12F-EE09A3FC1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2C5E9A8-C1B6-574B-B927-A011BEEE8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3C6BA51-7319-3A4E-9D97-A9DB84B68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DC9E095-C040-F041-8392-6268F270C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87C49AB-4A6A-1342-B4F0-026CE9D32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4518-B0A2-9D44-AA80-044CA135F0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1383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51BAF9-CE9F-BD47-9D13-A1BABE593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8C9DE2C-7F02-924D-93C2-F0E3BB3504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2EB6872-808F-9747-9F6F-925C008F6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021CD86-449F-FD41-9ABB-3F5FD752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DF60BC9-2951-A14E-A445-EA1AA931B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D358FAD-8666-E047-8E64-B8ED44174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4518-B0A2-9D44-AA80-044CA135F0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3326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6A4C56-5A47-2F45-91CD-A63FF57F6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E445B75-A967-ED41-989F-F70D4A437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E4A67C4-2EC8-3D4E-87A6-076436A4F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B2FBAC9-B98B-DA44-8D4E-C21B8A068E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8614C5A-F799-3243-AB70-F12A6CB902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726E315-396D-EF4E-B715-28724184A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6BD1146-4B43-B946-80D1-0281282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996BFE5C-DA57-4E47-8F84-4C5E88F3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4518-B0A2-9D44-AA80-044CA135F0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730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055D962-6DA8-D04E-986A-6BE13D1CA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750699C-6109-D14F-80E6-6D6456CB0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36FB9AA-FC66-454E-BBE0-98F4652CB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1A2E669-3778-CD4F-8F8C-D37E5E396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4518-B0A2-9D44-AA80-044CA135F0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1165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D38B-B7ED-8040-AD70-D236FE479B0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24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D5B2664-E92A-7742-A0C2-3D38F7B6B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7719AD7-4F3A-FD40-96F0-EE5D174FA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BB5E614-1C26-6647-8817-61A98F340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4518-B0A2-9D44-AA80-044CA135F0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62894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33DB47-14B8-3042-B59B-8E32128F3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574399-352D-7247-84D9-177D4F2A8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80013DE-227F-3A4E-8E9E-75A06F2A97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EF7F50C-C254-3240-AFEE-97B94EE20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5E79D28-3E1D-ED43-9FF3-A3F316FB0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24FE205-F62B-A44D-B87F-9EF326391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4518-B0A2-9D44-AA80-044CA135F0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9042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BACBA0-66E9-EE4B-99DF-94CFDD3AD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7E6724EE-30E1-8C46-BB95-18521AD059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96B0288-7032-3E4F-A8F8-3090007FB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9B75743-FBB6-7440-B71B-DC11DC008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444D88F-532F-D743-8FF3-05181D062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A680E10-ECB8-9840-8D0E-2FD4D367F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4518-B0A2-9D44-AA80-044CA135F0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9558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24162C-17AE-C24C-AE99-49AE8AA5F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311F0F40-ACB8-674A-8F35-21D4B1C980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B121968-252D-3040-A491-7EF41743C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FAC22C2-7E18-7B40-9D2D-6C9FDD59C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493F156-2411-E342-86D8-F6085CA33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4518-B0A2-9D44-AA80-044CA135F0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19412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6FDDAC72-892B-E445-9C21-15A86BD8E1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9FE2989-23D6-6B45-BA6F-EF210ED6E5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59A3D11-6BD4-C642-BB7E-A14B2CC98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6792890-2CFD-3A40-8975-ECEDF83C1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1B58D8-531E-E244-8D0E-D5826828E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4518-B0A2-9D44-AA80-044CA135F0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1556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D38B-B7ED-8040-AD70-D236FE479B0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1534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D38B-B7ED-8040-AD70-D236FE479B0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8302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D38B-B7ED-8040-AD70-D236FE479B0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550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D38B-B7ED-8040-AD70-D236FE479B0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697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D38B-B7ED-8040-AD70-D236FE479B0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879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D38B-B7ED-8040-AD70-D236FE479B0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6403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BD38B-B7ED-8040-AD70-D236FE479B0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640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75769C7-5780-E54C-A42E-E2FF1474F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436C5BB-3D0F-EE43-8922-415AC2118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FD8B010-8E1F-2D46-9DA8-7054DDCC25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B2F01FB-9C6C-9B45-B7A2-F10A14019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326A2BA-DE29-F040-B3CE-B24A159BE1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1B496-476E-0D4D-8C24-18EF2889BDE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834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2581FDCF-E110-B344-A1C8-CD7F4D15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3013D82-EE6E-FC43-83A1-B74581063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504188B-4E63-194F-9938-264A914415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944D706-F216-C141-9276-89B188CB8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4658158-D5BE-B24F-9D89-7D07BE439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44518-B0A2-9D44-AA80-044CA135F0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0387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6.xml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teksti, henkilö&#10;&#10;Kuvaus luotu automaattisesti">
            <a:extLst>
              <a:ext uri="{FF2B5EF4-FFF2-40B4-BE49-F238E27FC236}">
                <a16:creationId xmlns:a16="http://schemas.microsoft.com/office/drawing/2014/main" id="{0CCA9B58-3391-1C42-9B01-7BF784F7A7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35" t="9898" r="506" b="34298"/>
          <a:stretch/>
        </p:blipFill>
        <p:spPr>
          <a:xfrm>
            <a:off x="0" y="0"/>
            <a:ext cx="12192000" cy="6855764"/>
          </a:xfrm>
          <a:prstGeom prst="rect">
            <a:avLst/>
          </a:prstGeom>
        </p:spPr>
      </p:pic>
      <p:pic>
        <p:nvPicPr>
          <p:cNvPr id="93" name="Kuva 92">
            <a:extLst>
              <a:ext uri="{FF2B5EF4-FFF2-40B4-BE49-F238E27FC236}">
                <a16:creationId xmlns:a16="http://schemas.microsoft.com/office/drawing/2014/main" id="{2C35E97F-72F2-1747-9694-B3ED6C8C2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756" y="-43209"/>
            <a:ext cx="11397316" cy="7688451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1A63060C-ED70-0D4C-B428-6E404241C775}"/>
              </a:ext>
            </a:extLst>
          </p:cNvPr>
          <p:cNvSpPr/>
          <p:nvPr/>
        </p:nvSpPr>
        <p:spPr>
          <a:xfrm>
            <a:off x="1199400" y="597326"/>
            <a:ext cx="6832512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fi-FI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Savon koulutuskuntayhtymä</a:t>
            </a: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3D8713AD-8A4D-294A-BEBA-4C9428B7B21D}"/>
              </a:ext>
            </a:extLst>
          </p:cNvPr>
          <p:cNvSpPr/>
          <p:nvPr/>
        </p:nvSpPr>
        <p:spPr>
          <a:xfrm>
            <a:off x="0" y="538294"/>
            <a:ext cx="252317" cy="6319706"/>
          </a:xfrm>
          <a:prstGeom prst="rect">
            <a:avLst/>
          </a:prstGeom>
          <a:solidFill>
            <a:srgbClr val="EAB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6" name="Suorakulmio 35">
            <a:extLst>
              <a:ext uri="{FF2B5EF4-FFF2-40B4-BE49-F238E27FC236}">
                <a16:creationId xmlns:a16="http://schemas.microsoft.com/office/drawing/2014/main" id="{D73A312C-58A1-5244-913B-322BC47AB270}"/>
              </a:ext>
            </a:extLst>
          </p:cNvPr>
          <p:cNvSpPr/>
          <p:nvPr/>
        </p:nvSpPr>
        <p:spPr>
          <a:xfrm>
            <a:off x="1207328" y="1238829"/>
            <a:ext cx="5631200" cy="5909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80000"/>
              </a:lnSpc>
            </a:pPr>
            <a:r>
              <a:rPr lang="fi-FI" sz="2000" dirty="0">
                <a:solidFill>
                  <a:schemeClr val="bg1"/>
                </a:solidFill>
                <a:latin typeface="Calibri"/>
                <a:cs typeface="Calibri"/>
              </a:rPr>
              <a:t>Satu Andersin</a:t>
            </a:r>
          </a:p>
          <a:p>
            <a:pPr>
              <a:lnSpc>
                <a:spcPct val="80000"/>
              </a:lnSpc>
            </a:pPr>
            <a:r>
              <a:rPr lang="fi-FI" sz="2000" dirty="0">
                <a:solidFill>
                  <a:schemeClr val="bg1"/>
                </a:solidFill>
                <a:latin typeface="Calibri"/>
                <a:cs typeface="Calibri"/>
              </a:rPr>
              <a:t>11.8.2022</a:t>
            </a:r>
            <a:endParaRPr lang="fi-FI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Suorakulmio 36">
            <a:extLst>
              <a:ext uri="{FF2B5EF4-FFF2-40B4-BE49-F238E27FC236}">
                <a16:creationId xmlns:a16="http://schemas.microsoft.com/office/drawing/2014/main" id="{DF36D517-CD65-7740-8912-8185FC1AF398}"/>
              </a:ext>
            </a:extLst>
          </p:cNvPr>
          <p:cNvSpPr/>
          <p:nvPr/>
        </p:nvSpPr>
        <p:spPr>
          <a:xfrm>
            <a:off x="0" y="126308"/>
            <a:ext cx="423333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fld id="{AD93015B-7C9D-3049-8575-29A759971E60}" type="slidenum">
              <a:rPr lang="fi-FI" sz="200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fld>
            <a:endParaRPr lang="fi-FI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80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C76F2FA9-850B-8A44-8124-2964FF1E5D44}"/>
              </a:ext>
            </a:extLst>
          </p:cNvPr>
          <p:cNvSpPr/>
          <p:nvPr/>
        </p:nvSpPr>
        <p:spPr>
          <a:xfrm>
            <a:off x="0" y="126308"/>
            <a:ext cx="423333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fld id="{AD93015B-7C9D-3049-8575-29A759971E60}" type="slidenum">
              <a:rPr lang="fi-FI" sz="200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fld>
            <a:endParaRPr lang="fi-FI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D1C0E25F-75ED-CC44-BDD0-82BE8AFB17BA}"/>
              </a:ext>
            </a:extLst>
          </p:cNvPr>
          <p:cNvSpPr/>
          <p:nvPr/>
        </p:nvSpPr>
        <p:spPr>
          <a:xfrm>
            <a:off x="853984" y="1198255"/>
            <a:ext cx="2971712" cy="4284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fi-F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Yksi Suomen suurimmista ammatillisen perus-, jatko- ja täydennyskoulutuksen järjestäjistä.</a:t>
            </a:r>
          </a:p>
          <a:p>
            <a:pPr>
              <a:lnSpc>
                <a:spcPct val="80000"/>
              </a:lnSpc>
            </a:pPr>
            <a:endParaRPr lang="fi-FI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Savon ammattiopisto</a:t>
            </a:r>
          </a:p>
          <a:p>
            <a:pPr>
              <a:lnSpc>
                <a:spcPct val="80000"/>
              </a:lnSpc>
            </a:pPr>
            <a:r>
              <a:rPr lang="fi-F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Varkauden lukio</a:t>
            </a:r>
          </a:p>
          <a:p>
            <a:pPr>
              <a:lnSpc>
                <a:spcPct val="80000"/>
              </a:lnSpc>
            </a:pPr>
            <a:endParaRPr lang="fi-FI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endParaRPr lang="fi-FI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endParaRPr lang="fi-FI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Koulutamme </a:t>
            </a:r>
          </a:p>
          <a:p>
            <a:pPr>
              <a:lnSpc>
                <a:spcPct val="80000"/>
              </a:lnSpc>
            </a:pPr>
            <a:r>
              <a:rPr lang="fi-F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ammattilaisia:</a:t>
            </a:r>
            <a:endParaRPr lang="fi-FI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Iisalmessa</a:t>
            </a:r>
          </a:p>
          <a:p>
            <a:pPr>
              <a:lnSpc>
                <a:spcPct val="80000"/>
              </a:lnSpc>
            </a:pPr>
            <a:r>
              <a:rPr lang="fi-F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Rissalassa</a:t>
            </a:r>
          </a:p>
          <a:p>
            <a:pPr>
              <a:lnSpc>
                <a:spcPct val="80000"/>
              </a:lnSpc>
            </a:pPr>
            <a:r>
              <a:rPr lang="fi-F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Toivalassa </a:t>
            </a:r>
          </a:p>
          <a:p>
            <a:pPr>
              <a:lnSpc>
                <a:spcPct val="80000"/>
              </a:lnSpc>
            </a:pPr>
            <a:r>
              <a:rPr lang="fi-F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Kuopiossa</a:t>
            </a:r>
          </a:p>
          <a:p>
            <a:pPr>
              <a:lnSpc>
                <a:spcPct val="80000"/>
              </a:lnSpc>
            </a:pPr>
            <a:r>
              <a:rPr lang="fi-F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Varkaudessa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EFF0EA5B-BEDD-F246-A1B7-7E44C00854FB}"/>
              </a:ext>
            </a:extLst>
          </p:cNvPr>
          <p:cNvSpPr/>
          <p:nvPr/>
        </p:nvSpPr>
        <p:spPr>
          <a:xfrm>
            <a:off x="787488" y="471018"/>
            <a:ext cx="6832512" cy="1189236"/>
          </a:xfrm>
          <a:prstGeom prst="rect">
            <a:avLst/>
          </a:prstGeom>
          <a:effectLst>
            <a:outerShdw dir="6720000" sx="134000" sy="134000" algn="ctr" rotWithShape="0">
              <a:srgbClr val="000000">
                <a:alpha val="49000"/>
              </a:srgbClr>
            </a:outerShdw>
            <a:softEdge rad="12700"/>
          </a:effec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fi-FI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Savon koulutuskuntayhtymä</a:t>
            </a:r>
          </a:p>
        </p:txBody>
      </p:sp>
      <p:pic>
        <p:nvPicPr>
          <p:cNvPr id="7" name="Kuva 6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4CE2DA82-4F19-2D4C-8914-EA4E5C0D2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073" y="865615"/>
            <a:ext cx="4451423" cy="6298686"/>
          </a:xfrm>
          <a:prstGeom prst="rect">
            <a:avLst/>
          </a:prstGeom>
        </p:spPr>
      </p:pic>
      <p:pic>
        <p:nvPicPr>
          <p:cNvPr id="9" name="Kuva 8" descr="Kuva, joka sisältää kohteen luonto&#10;&#10;Kuvaus luotu automaattisesti">
            <a:extLst>
              <a:ext uri="{FF2B5EF4-FFF2-40B4-BE49-F238E27FC236}">
                <a16:creationId xmlns:a16="http://schemas.microsoft.com/office/drawing/2014/main" id="{A5B3405A-D2B0-A445-AFFC-28EAAC632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904" y="0"/>
            <a:ext cx="4310064" cy="609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94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 descr="Kuva, joka sisältää kohteen teksti, henkilö, mies, lattia&#10;&#10;Kuvaus luotu automaattisesti">
            <a:extLst>
              <a:ext uri="{FF2B5EF4-FFF2-40B4-BE49-F238E27FC236}">
                <a16:creationId xmlns:a16="http://schemas.microsoft.com/office/drawing/2014/main" id="{61D28706-9E33-1849-9D76-2F5B5B1BDA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15" r="14522" b="139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0" name="Suorakulmio 19">
            <a:extLst>
              <a:ext uri="{FF2B5EF4-FFF2-40B4-BE49-F238E27FC236}">
                <a16:creationId xmlns:a16="http://schemas.microsoft.com/office/drawing/2014/main" id="{548A5F51-7453-C04A-BCAE-6B0E57001002}"/>
              </a:ext>
            </a:extLst>
          </p:cNvPr>
          <p:cNvSpPr/>
          <p:nvPr/>
        </p:nvSpPr>
        <p:spPr>
          <a:xfrm>
            <a:off x="0" y="0"/>
            <a:ext cx="12186640" cy="6858000"/>
          </a:xfrm>
          <a:prstGeom prst="rect">
            <a:avLst/>
          </a:prstGeom>
          <a:gradFill>
            <a:gsLst>
              <a:gs pos="32000">
                <a:schemeClr val="accent1">
                  <a:lumMod val="5000"/>
                  <a:lumOff val="95000"/>
                  <a:alpha val="17000"/>
                </a:schemeClr>
              </a:gs>
              <a:gs pos="58000">
                <a:schemeClr val="bg1">
                  <a:lumMod val="95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Suorakulmio 21">
            <a:extLst>
              <a:ext uri="{FF2B5EF4-FFF2-40B4-BE49-F238E27FC236}">
                <a16:creationId xmlns:a16="http://schemas.microsoft.com/office/drawing/2014/main" id="{0ADF2193-2507-1944-9AA7-E0A795CDCF6B}"/>
              </a:ext>
            </a:extLst>
          </p:cNvPr>
          <p:cNvSpPr/>
          <p:nvPr/>
        </p:nvSpPr>
        <p:spPr>
          <a:xfrm>
            <a:off x="0" y="538294"/>
            <a:ext cx="252317" cy="6319706"/>
          </a:xfrm>
          <a:prstGeom prst="rect">
            <a:avLst/>
          </a:prstGeom>
          <a:solidFill>
            <a:srgbClr val="EAB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1" name="Kuva 20">
            <a:extLst>
              <a:ext uri="{FF2B5EF4-FFF2-40B4-BE49-F238E27FC236}">
                <a16:creationId xmlns:a16="http://schemas.microsoft.com/office/drawing/2014/main" id="{55FCAC2F-0185-7C47-B9F9-DD9DA398C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337" y="-46401"/>
            <a:ext cx="11397316" cy="7688451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C76F2FA9-850B-8A44-8124-2964FF1E5D44}"/>
              </a:ext>
            </a:extLst>
          </p:cNvPr>
          <p:cNvSpPr/>
          <p:nvPr/>
        </p:nvSpPr>
        <p:spPr>
          <a:xfrm>
            <a:off x="0" y="126308"/>
            <a:ext cx="423333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fld id="{AD93015B-7C9D-3049-8575-29A759971E60}" type="slidenum">
              <a:rPr lang="fi-FI" sz="200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fld>
            <a:endParaRPr lang="fi-FI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EFF0EA5B-BEDD-F246-A1B7-7E44C00854FB}"/>
              </a:ext>
            </a:extLst>
          </p:cNvPr>
          <p:cNvSpPr/>
          <p:nvPr/>
        </p:nvSpPr>
        <p:spPr>
          <a:xfrm>
            <a:off x="787487" y="471018"/>
            <a:ext cx="9297807" cy="647550"/>
          </a:xfrm>
          <a:prstGeom prst="rect">
            <a:avLst/>
          </a:prstGeom>
          <a:effectLst>
            <a:outerShdw dir="6720000" sx="134000" sy="134000" algn="ctr" rotWithShape="0">
              <a:srgbClr val="000000">
                <a:alpha val="49000"/>
              </a:srgbClr>
            </a:outerShdw>
            <a:softEdge rad="12700"/>
          </a:effec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fi-FI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Koulutusalat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CFB58139-F293-F548-98BC-8C17B01BE586}"/>
              </a:ext>
            </a:extLst>
          </p:cNvPr>
          <p:cNvSpPr>
            <a:spLocks/>
          </p:cNvSpPr>
          <p:nvPr/>
        </p:nvSpPr>
        <p:spPr>
          <a:xfrm>
            <a:off x="875934" y="1221707"/>
            <a:ext cx="2700000" cy="136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 cmpd="sng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fi-FI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YHTEISKUNTATIETEIDEN, </a:t>
            </a:r>
          </a:p>
          <a:p>
            <a:pPr algn="ctr">
              <a:lnSpc>
                <a:spcPct val="80000"/>
              </a:lnSpc>
            </a:pPr>
            <a:r>
              <a:rPr lang="fi-FI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LIIKETALOUDEN JA </a:t>
            </a:r>
          </a:p>
          <a:p>
            <a:pPr algn="ctr">
              <a:lnSpc>
                <a:spcPct val="80000"/>
              </a:lnSpc>
            </a:pPr>
            <a:r>
              <a:rPr lang="fi-FI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HALLINNON ALA</a:t>
            </a:r>
            <a:br>
              <a:rPr lang="fi-FI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Iisalmi, Kuopio, Varkaus 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8BD6CE8D-71AF-4740-ACFF-623134013ABA}"/>
              </a:ext>
            </a:extLst>
          </p:cNvPr>
          <p:cNvSpPr>
            <a:spLocks/>
          </p:cNvSpPr>
          <p:nvPr/>
        </p:nvSpPr>
        <p:spPr>
          <a:xfrm>
            <a:off x="3762894" y="1221707"/>
            <a:ext cx="2700000" cy="136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 cmpd="sng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fi-FI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MATKAILU-, RAVITSEMIS- </a:t>
            </a:r>
            <a:br>
              <a:rPr lang="fi-FI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 TALOUSALA</a:t>
            </a:r>
            <a:br>
              <a:rPr lang="fi-FI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Kuopio, Varkaus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030C86E8-779A-6043-8CB6-7057A2CD54DB}"/>
              </a:ext>
            </a:extLst>
          </p:cNvPr>
          <p:cNvSpPr>
            <a:spLocks/>
          </p:cNvSpPr>
          <p:nvPr/>
        </p:nvSpPr>
        <p:spPr>
          <a:xfrm>
            <a:off x="3762894" y="2795439"/>
            <a:ext cx="2700000" cy="136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 cmpd="sng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fi-FI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LUONNONTIETEIDEN </a:t>
            </a:r>
          </a:p>
          <a:p>
            <a:pPr algn="ctr">
              <a:lnSpc>
                <a:spcPct val="80000"/>
              </a:lnSpc>
            </a:pPr>
            <a:r>
              <a:rPr lang="fi-FI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</a:t>
            </a:r>
            <a:br>
              <a:rPr lang="fi-FI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Kuopio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F3E36C14-5CA2-C346-A616-4A13579ACADE}"/>
              </a:ext>
            </a:extLst>
          </p:cNvPr>
          <p:cNvSpPr>
            <a:spLocks/>
          </p:cNvSpPr>
          <p:nvPr/>
        </p:nvSpPr>
        <p:spPr>
          <a:xfrm>
            <a:off x="875934" y="2795439"/>
            <a:ext cx="2700000" cy="136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 cmpd="sng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fi-FI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SOSIAALI-, TERVEYS- JA</a:t>
            </a:r>
            <a:br>
              <a:rPr lang="fi-FI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LIIKUNTA-ALA</a:t>
            </a:r>
            <a:br>
              <a:rPr lang="fi-FI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Iisalmi, Kuopio, Varkaus 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3DDDF940-DD74-1E44-A9B2-B634E59A5AA7}"/>
              </a:ext>
            </a:extLst>
          </p:cNvPr>
          <p:cNvSpPr>
            <a:spLocks/>
          </p:cNvSpPr>
          <p:nvPr/>
        </p:nvSpPr>
        <p:spPr>
          <a:xfrm>
            <a:off x="6742068" y="1221707"/>
            <a:ext cx="2700000" cy="136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 cmpd="sng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fi-FI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LUONNONVARA- JA YMPÄRISTÖALA</a:t>
            </a:r>
            <a:br>
              <a:rPr lang="fi-FI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Kuopio, </a:t>
            </a:r>
            <a:r>
              <a:rPr lang="fi-FI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Toivala</a:t>
            </a:r>
            <a:endParaRPr lang="fi-FI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5F213CE5-6B24-3841-9F90-FEA5282CD051}"/>
              </a:ext>
            </a:extLst>
          </p:cNvPr>
          <p:cNvSpPr>
            <a:spLocks/>
          </p:cNvSpPr>
          <p:nvPr/>
        </p:nvSpPr>
        <p:spPr>
          <a:xfrm>
            <a:off x="875934" y="4369171"/>
            <a:ext cx="2700000" cy="136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 cmpd="sng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fi-FI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TEKNIIKAN JA </a:t>
            </a:r>
          </a:p>
          <a:p>
            <a:pPr algn="ctr">
              <a:lnSpc>
                <a:spcPct val="80000"/>
              </a:lnSpc>
            </a:pPr>
            <a:r>
              <a:rPr lang="fi-FI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LIIKENTEEN ALA</a:t>
            </a:r>
            <a:br>
              <a:rPr lang="fi-FI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Kuopio, </a:t>
            </a:r>
            <a:r>
              <a:rPr lang="fi-FI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Toivala</a:t>
            </a:r>
            <a:r>
              <a:rPr lang="fi-FI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Varkaus</a:t>
            </a:r>
          </a:p>
        </p:txBody>
      </p:sp>
      <p:sp>
        <p:nvSpPr>
          <p:cNvPr id="23" name="Suorakulmio 22">
            <a:extLst>
              <a:ext uri="{FF2B5EF4-FFF2-40B4-BE49-F238E27FC236}">
                <a16:creationId xmlns:a16="http://schemas.microsoft.com/office/drawing/2014/main" id="{27C5219E-1807-0649-BC18-B51F4BB19041}"/>
              </a:ext>
            </a:extLst>
          </p:cNvPr>
          <p:cNvSpPr/>
          <p:nvPr/>
        </p:nvSpPr>
        <p:spPr>
          <a:xfrm>
            <a:off x="0" y="126308"/>
            <a:ext cx="1277928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fld id="{AD93015B-7C9D-3049-8575-29A759971E60}" type="slidenum">
              <a:rPr lang="fi-FI" sz="200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fld>
            <a:endParaRPr lang="fi-FI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917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uorakulmio 29">
            <a:extLst>
              <a:ext uri="{FF2B5EF4-FFF2-40B4-BE49-F238E27FC236}">
                <a16:creationId xmlns:a16="http://schemas.microsoft.com/office/drawing/2014/main" id="{950B21D8-0527-5F45-8990-7D39CC82072B}"/>
              </a:ext>
            </a:extLst>
          </p:cNvPr>
          <p:cNvSpPr/>
          <p:nvPr/>
        </p:nvSpPr>
        <p:spPr>
          <a:xfrm>
            <a:off x="843504" y="1139391"/>
            <a:ext cx="5631200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2015- 2020</a:t>
            </a:r>
          </a:p>
        </p:txBody>
      </p:sp>
      <p:sp>
        <p:nvSpPr>
          <p:cNvPr id="31" name="Suorakulmio 30">
            <a:extLst>
              <a:ext uri="{FF2B5EF4-FFF2-40B4-BE49-F238E27FC236}">
                <a16:creationId xmlns:a16="http://schemas.microsoft.com/office/drawing/2014/main" id="{BF427CB7-2206-6F41-88F2-C5EC0C4513C6}"/>
              </a:ext>
            </a:extLst>
          </p:cNvPr>
          <p:cNvSpPr/>
          <p:nvPr/>
        </p:nvSpPr>
        <p:spPr>
          <a:xfrm>
            <a:off x="776066" y="492622"/>
            <a:ext cx="8228233" cy="6475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80000"/>
              </a:lnSpc>
            </a:pPr>
            <a:r>
              <a:rPr lang="fi-FI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rPr>
              <a:t>Työelämäpalaute</a:t>
            </a:r>
          </a:p>
        </p:txBody>
      </p:sp>
      <p:graphicFrame>
        <p:nvGraphicFramePr>
          <p:cNvPr id="32" name="Kaavio 31">
            <a:extLst>
              <a:ext uri="{FF2B5EF4-FFF2-40B4-BE49-F238E27FC236}">
                <a16:creationId xmlns:a16="http://schemas.microsoft.com/office/drawing/2014/main" id="{1799D836-20F1-484B-B82C-A518E1A1A2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115409"/>
              </p:ext>
            </p:extLst>
          </p:nvPr>
        </p:nvGraphicFramePr>
        <p:xfrm>
          <a:off x="927332" y="1542664"/>
          <a:ext cx="8229368" cy="4312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96026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C76F2FA9-850B-8A44-8124-2964FF1E5D44}"/>
              </a:ext>
            </a:extLst>
          </p:cNvPr>
          <p:cNvSpPr/>
          <p:nvPr/>
        </p:nvSpPr>
        <p:spPr>
          <a:xfrm>
            <a:off x="0" y="126308"/>
            <a:ext cx="573027" cy="344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fld id="{AD93015B-7C9D-3049-8575-29A759971E60}" type="slidenum">
              <a:rPr lang="fi-FI" sz="200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fld>
            <a:endParaRPr lang="fi-FI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EFF0EA5B-BEDD-F246-A1B7-7E44C00854FB}"/>
              </a:ext>
            </a:extLst>
          </p:cNvPr>
          <p:cNvSpPr/>
          <p:nvPr/>
        </p:nvSpPr>
        <p:spPr>
          <a:xfrm>
            <a:off x="929025" y="469041"/>
            <a:ext cx="8335964" cy="647550"/>
          </a:xfrm>
          <a:prstGeom prst="rect">
            <a:avLst/>
          </a:prstGeom>
          <a:effectLst>
            <a:outerShdw dir="6720000" sx="134000" sy="134000" algn="ctr" rotWithShape="0">
              <a:srgbClr val="000000">
                <a:alpha val="49000"/>
              </a:srgbClr>
            </a:outerShdw>
            <a:softEdge rad="12700"/>
          </a:effectLst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80000"/>
              </a:lnSpc>
            </a:pPr>
            <a:r>
              <a:rPr lang="fi-FI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Opiskelijoita </a:t>
            </a:r>
            <a:r>
              <a:rPr lang="fi-FI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(20.1.2022)</a:t>
            </a:r>
          </a:p>
        </p:txBody>
      </p:sp>
      <p:graphicFrame>
        <p:nvGraphicFramePr>
          <p:cNvPr id="18" name="Kaavio 17">
            <a:extLst>
              <a:ext uri="{FF2B5EF4-FFF2-40B4-BE49-F238E27FC236}">
                <a16:creationId xmlns:a16="http://schemas.microsoft.com/office/drawing/2014/main" id="{440011BB-CABD-4748-972B-B70AED086577}"/>
              </a:ext>
            </a:extLst>
          </p:cNvPr>
          <p:cNvGraphicFramePr/>
          <p:nvPr/>
        </p:nvGraphicFramePr>
        <p:xfrm>
          <a:off x="787488" y="1602483"/>
          <a:ext cx="8008219" cy="4269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A7DB48DD-F89D-824D-A1DA-B85A4E50E840}"/>
              </a:ext>
            </a:extLst>
          </p:cNvPr>
          <p:cNvGraphicFramePr/>
          <p:nvPr/>
        </p:nvGraphicFramePr>
        <p:xfrm>
          <a:off x="573027" y="1288993"/>
          <a:ext cx="8922619" cy="4896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Taulukko 16">
            <a:extLst>
              <a:ext uri="{FF2B5EF4-FFF2-40B4-BE49-F238E27FC236}">
                <a16:creationId xmlns:a16="http://schemas.microsoft.com/office/drawing/2014/main" id="{AF0DC28E-FED3-F447-8220-C9B510F377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450966"/>
              </p:ext>
            </p:extLst>
          </p:nvPr>
        </p:nvGraphicFramePr>
        <p:xfrm>
          <a:off x="1007306" y="1992732"/>
          <a:ext cx="7568582" cy="2690996"/>
        </p:xfrm>
        <a:graphic>
          <a:graphicData uri="http://schemas.openxmlformats.org/drawingml/2006/table">
            <a:tbl>
              <a:tblPr/>
              <a:tblGrid>
                <a:gridCol w="2592641">
                  <a:extLst>
                    <a:ext uri="{9D8B030D-6E8A-4147-A177-3AD203B41FA5}">
                      <a16:colId xmlns:a16="http://schemas.microsoft.com/office/drawing/2014/main" val="3847737338"/>
                    </a:ext>
                  </a:extLst>
                </a:gridCol>
                <a:gridCol w="841745">
                  <a:extLst>
                    <a:ext uri="{9D8B030D-6E8A-4147-A177-3AD203B41FA5}">
                      <a16:colId xmlns:a16="http://schemas.microsoft.com/office/drawing/2014/main" val="3811777858"/>
                    </a:ext>
                  </a:extLst>
                </a:gridCol>
                <a:gridCol w="902026">
                  <a:extLst>
                    <a:ext uri="{9D8B030D-6E8A-4147-A177-3AD203B41FA5}">
                      <a16:colId xmlns:a16="http://schemas.microsoft.com/office/drawing/2014/main" val="507884390"/>
                    </a:ext>
                  </a:extLst>
                </a:gridCol>
                <a:gridCol w="1093831">
                  <a:extLst>
                    <a:ext uri="{9D8B030D-6E8A-4147-A177-3AD203B41FA5}">
                      <a16:colId xmlns:a16="http://schemas.microsoft.com/office/drawing/2014/main" val="745393417"/>
                    </a:ext>
                  </a:extLst>
                </a:gridCol>
                <a:gridCol w="997928">
                  <a:extLst>
                    <a:ext uri="{9D8B030D-6E8A-4147-A177-3AD203B41FA5}">
                      <a16:colId xmlns:a16="http://schemas.microsoft.com/office/drawing/2014/main" val="638373608"/>
                    </a:ext>
                  </a:extLst>
                </a:gridCol>
                <a:gridCol w="1140411">
                  <a:extLst>
                    <a:ext uri="{9D8B030D-6E8A-4147-A177-3AD203B41FA5}">
                      <a16:colId xmlns:a16="http://schemas.microsoft.com/office/drawing/2014/main" val="3894614666"/>
                    </a:ext>
                  </a:extLst>
                </a:gridCol>
              </a:tblGrid>
              <a:tr h="384428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i-FI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Iisalmi</a:t>
                      </a:r>
                      <a:endParaRPr lang="fi-FI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Kuopio</a:t>
                      </a:r>
                      <a:endParaRPr lang="fi-FI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Siilinjärvi</a:t>
                      </a:r>
                      <a:endParaRPr lang="fi-FI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Varkaus</a:t>
                      </a:r>
                      <a:endParaRPr lang="fi-FI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Yhteensä</a:t>
                      </a:r>
                      <a:endParaRPr lang="fi-FI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171576"/>
                  </a:ext>
                </a:extLst>
              </a:tr>
              <a:tr h="384428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Perustutkinnot</a:t>
                      </a:r>
                      <a:endParaRPr lang="fi-FI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345</a:t>
                      </a:r>
                      <a:endParaRPr lang="fi-FI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3356</a:t>
                      </a:r>
                      <a:endParaRPr lang="fi-FI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822</a:t>
                      </a:r>
                      <a:endParaRPr lang="fi-FI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714</a:t>
                      </a:r>
                      <a:endParaRPr lang="fi-FI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5237</a:t>
                      </a:r>
                      <a:endParaRPr lang="fi-FI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392357"/>
                  </a:ext>
                </a:extLst>
              </a:tr>
              <a:tr h="384428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Ammattitutkinnot</a:t>
                      </a:r>
                      <a:endParaRPr lang="fi-FI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fi-FI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808</a:t>
                      </a:r>
                      <a:endParaRPr lang="fi-FI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195</a:t>
                      </a:r>
                      <a:endParaRPr lang="fi-FI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</a:t>
                      </a:r>
                      <a:endParaRPr lang="fi-FI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1095</a:t>
                      </a:r>
                      <a:endParaRPr lang="fi-FI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0915983"/>
                  </a:ext>
                </a:extLst>
              </a:tr>
              <a:tr h="384428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Erikoisammattitutkinnot</a:t>
                      </a:r>
                      <a:endParaRPr lang="fi-FI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fi-FI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476</a:t>
                      </a:r>
                      <a:endParaRPr lang="fi-FI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  <a:endParaRPr lang="fi-FI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  <a:endParaRPr lang="fi-FI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549</a:t>
                      </a:r>
                      <a:endParaRPr lang="fi-FI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916504"/>
                  </a:ext>
                </a:extLst>
              </a:tr>
              <a:tr h="384428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Ei-tutkintotavoitteinen</a:t>
                      </a:r>
                      <a:endParaRPr lang="fi-FI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 dirty="0"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 dirty="0">
                          <a:effectLst/>
                          <a:latin typeface="+mn-lt"/>
                        </a:rPr>
                        <a:t>408</a:t>
                      </a: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</a:t>
                      </a:r>
                      <a:endParaRPr lang="fi-FI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  <a:endParaRPr lang="fi-FI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553</a:t>
                      </a:r>
                      <a:endParaRPr lang="fi-FI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7460562"/>
                  </a:ext>
                </a:extLst>
              </a:tr>
              <a:tr h="384428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Lukiokoulutus</a:t>
                      </a:r>
                      <a:endParaRPr lang="fi-FI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fi-FI" sz="1800" b="0" i="0" u="none" strike="noStrike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fi-FI" sz="1800" b="0" i="0" u="none" strike="noStrike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fi-FI" sz="1800" b="0" i="0" u="none" strike="noStrike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239</a:t>
                      </a:r>
                      <a:endParaRPr lang="fi-FI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239</a:t>
                      </a:r>
                      <a:endParaRPr lang="fi-FI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814628"/>
                  </a:ext>
                </a:extLst>
              </a:tr>
              <a:tr h="384428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Yhteensä</a:t>
                      </a:r>
                      <a:endParaRPr lang="fi-FI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366</a:t>
                      </a:r>
                      <a:endParaRPr lang="fi-FI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5048</a:t>
                      </a:r>
                      <a:endParaRPr lang="fi-FI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1154</a:t>
                      </a:r>
                      <a:endParaRPr lang="fi-FI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1105</a:t>
                      </a:r>
                      <a:endParaRPr lang="fi-FI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7673</a:t>
                      </a:r>
                      <a:endParaRPr lang="fi-FI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7131" marR="17131" marT="171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52531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8568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C76F2FA9-850B-8A44-8124-2964FF1E5D44}"/>
              </a:ext>
            </a:extLst>
          </p:cNvPr>
          <p:cNvSpPr/>
          <p:nvPr/>
        </p:nvSpPr>
        <p:spPr>
          <a:xfrm>
            <a:off x="0" y="126308"/>
            <a:ext cx="573027" cy="344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fld id="{AD93015B-7C9D-3049-8575-29A759971E60}" type="slidenum">
              <a:rPr lang="fi-FI" sz="200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fld>
            <a:endParaRPr lang="fi-FI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A7DB48DD-F89D-824D-A1DA-B85A4E50E840}"/>
              </a:ext>
            </a:extLst>
          </p:cNvPr>
          <p:cNvGraphicFramePr/>
          <p:nvPr/>
        </p:nvGraphicFramePr>
        <p:xfrm>
          <a:off x="573027" y="1288993"/>
          <a:ext cx="8922619" cy="4896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Otsikko 1">
            <a:extLst>
              <a:ext uri="{FF2B5EF4-FFF2-40B4-BE49-F238E27FC236}">
                <a16:creationId xmlns:a16="http://schemas.microsoft.com/office/drawing/2014/main" id="{AEB590FB-47A7-EB47-93C7-68BC9A55E669}"/>
              </a:ext>
            </a:extLst>
          </p:cNvPr>
          <p:cNvSpPr txBox="1">
            <a:spLocks/>
          </p:cNvSpPr>
          <p:nvPr/>
        </p:nvSpPr>
        <p:spPr>
          <a:xfrm>
            <a:off x="893852" y="513112"/>
            <a:ext cx="9144000" cy="123215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fi-FI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Tutkintojen määrä</a:t>
            </a:r>
            <a:b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2015-2021</a:t>
            </a:r>
          </a:p>
        </p:txBody>
      </p:sp>
      <p:graphicFrame>
        <p:nvGraphicFramePr>
          <p:cNvPr id="7" name="Kaavio 6">
            <a:extLst>
              <a:ext uri="{FF2B5EF4-FFF2-40B4-BE49-F238E27FC236}">
                <a16:creationId xmlns:a16="http://schemas.microsoft.com/office/drawing/2014/main" id="{F2E224C7-B77A-374A-82FA-DB1E323F63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758052"/>
              </p:ext>
            </p:extLst>
          </p:nvPr>
        </p:nvGraphicFramePr>
        <p:xfrm>
          <a:off x="1042917" y="2054642"/>
          <a:ext cx="6338976" cy="3514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49456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taivas, ulko, matkustaminen, moottoritie&#10;&#10;Kuvaus luotu automaattisesti">
            <a:extLst>
              <a:ext uri="{FF2B5EF4-FFF2-40B4-BE49-F238E27FC236}">
                <a16:creationId xmlns:a16="http://schemas.microsoft.com/office/drawing/2014/main" id="{9066243B-DC03-BE4F-B2D0-42F9378827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" t="-13274" r="4" b="13274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43B2CDAD-ECEB-DB4D-9402-353F1DDBFC2E}"/>
              </a:ext>
            </a:extLst>
          </p:cNvPr>
          <p:cNvSpPr/>
          <p:nvPr/>
        </p:nvSpPr>
        <p:spPr>
          <a:xfrm>
            <a:off x="0" y="0"/>
            <a:ext cx="12186640" cy="6858000"/>
          </a:xfrm>
          <a:prstGeom prst="rect">
            <a:avLst/>
          </a:prstGeom>
          <a:gradFill>
            <a:gsLst>
              <a:gs pos="68000">
                <a:schemeClr val="accent1">
                  <a:lumMod val="5000"/>
                  <a:lumOff val="95000"/>
                  <a:alpha val="17000"/>
                </a:schemeClr>
              </a:gs>
              <a:gs pos="84000">
                <a:schemeClr val="bg1">
                  <a:lumMod val="9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3FDFBEBA-F86A-174A-939A-00DF6E6D4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337" y="-46401"/>
            <a:ext cx="11397316" cy="7688451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C76F2FA9-850B-8A44-8124-2964FF1E5D44}"/>
              </a:ext>
            </a:extLst>
          </p:cNvPr>
          <p:cNvSpPr/>
          <p:nvPr/>
        </p:nvSpPr>
        <p:spPr>
          <a:xfrm>
            <a:off x="0" y="126308"/>
            <a:ext cx="573027" cy="344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fld id="{AD93015B-7C9D-3049-8575-29A759971E60}" type="slidenum">
              <a:rPr lang="fi-FI" sz="200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fld>
            <a:endParaRPr lang="fi-FI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A7DB48DD-F89D-824D-A1DA-B85A4E50E840}"/>
              </a:ext>
            </a:extLst>
          </p:cNvPr>
          <p:cNvGraphicFramePr/>
          <p:nvPr/>
        </p:nvGraphicFramePr>
        <p:xfrm>
          <a:off x="573027" y="1288993"/>
          <a:ext cx="8922619" cy="4896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Otsikko 1">
            <a:extLst>
              <a:ext uri="{FF2B5EF4-FFF2-40B4-BE49-F238E27FC236}">
                <a16:creationId xmlns:a16="http://schemas.microsoft.com/office/drawing/2014/main" id="{AEB590FB-47A7-EB47-93C7-68BC9A55E669}"/>
              </a:ext>
            </a:extLst>
          </p:cNvPr>
          <p:cNvSpPr txBox="1">
            <a:spLocks/>
          </p:cNvSpPr>
          <p:nvPr/>
        </p:nvSpPr>
        <p:spPr>
          <a:xfrm>
            <a:off x="893851" y="513112"/>
            <a:ext cx="10275593" cy="132552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fi-FI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Kampukset uudistuvat</a:t>
            </a:r>
            <a:b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2400" dirty="0"/>
              <a:t>Savon koulutuskuntayhtymän Kuopion toiminnot tulevat keskittymään Savilahden </a:t>
            </a:r>
            <a:br>
              <a:rPr lang="fi-FI" sz="2400" dirty="0"/>
            </a:br>
            <a:r>
              <a:rPr lang="fi-FI" sz="2400" dirty="0"/>
              <a:t>alueelle muodostuvalle oppilaitoskampukselle syksyllä 2022.</a:t>
            </a:r>
            <a:endParaRPr lang="fi-FI" sz="2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D0407A19-C4A9-9346-B8B1-DFBFC045613A}"/>
              </a:ext>
            </a:extLst>
          </p:cNvPr>
          <p:cNvSpPr/>
          <p:nvPr/>
        </p:nvSpPr>
        <p:spPr>
          <a:xfrm>
            <a:off x="0" y="538294"/>
            <a:ext cx="252317" cy="6319706"/>
          </a:xfrm>
          <a:prstGeom prst="rect">
            <a:avLst/>
          </a:prstGeom>
          <a:solidFill>
            <a:srgbClr val="EAB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A55C3EBD-DF3A-D044-A588-26BEA196EA18}"/>
              </a:ext>
            </a:extLst>
          </p:cNvPr>
          <p:cNvSpPr/>
          <p:nvPr/>
        </p:nvSpPr>
        <p:spPr>
          <a:xfrm>
            <a:off x="0" y="126308"/>
            <a:ext cx="1277928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fld id="{AD93015B-7C9D-3049-8575-29A759971E60}" type="slidenum">
              <a:rPr lang="fi-FI" sz="200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fld>
            <a:endParaRPr lang="fi-FI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22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C76F2FA9-850B-8A44-8124-2964FF1E5D44}"/>
              </a:ext>
            </a:extLst>
          </p:cNvPr>
          <p:cNvSpPr/>
          <p:nvPr/>
        </p:nvSpPr>
        <p:spPr>
          <a:xfrm>
            <a:off x="0" y="126308"/>
            <a:ext cx="573027" cy="344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fld id="{AD93015B-7C9D-3049-8575-29A759971E60}" type="slidenum">
              <a:rPr lang="fi-FI" sz="200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fld>
            <a:endParaRPr lang="fi-FI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A7DB48DD-F89D-824D-A1DA-B85A4E50E840}"/>
              </a:ext>
            </a:extLst>
          </p:cNvPr>
          <p:cNvGraphicFramePr/>
          <p:nvPr/>
        </p:nvGraphicFramePr>
        <p:xfrm>
          <a:off x="573027" y="1288993"/>
          <a:ext cx="8922619" cy="4896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Otsikko 1">
            <a:extLst>
              <a:ext uri="{FF2B5EF4-FFF2-40B4-BE49-F238E27FC236}">
                <a16:creationId xmlns:a16="http://schemas.microsoft.com/office/drawing/2014/main" id="{AEB590FB-47A7-EB47-93C7-68BC9A55E669}"/>
              </a:ext>
            </a:extLst>
          </p:cNvPr>
          <p:cNvSpPr txBox="1">
            <a:spLocks/>
          </p:cNvSpPr>
          <p:nvPr/>
        </p:nvSpPr>
        <p:spPr>
          <a:xfrm>
            <a:off x="893851" y="513112"/>
            <a:ext cx="10275593" cy="132552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fi-FI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Kampukset kehittyvät</a:t>
            </a:r>
            <a:b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i-FI" sz="2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D0407A19-C4A9-9346-B8B1-DFBFC045613A}"/>
              </a:ext>
            </a:extLst>
          </p:cNvPr>
          <p:cNvSpPr/>
          <p:nvPr/>
        </p:nvSpPr>
        <p:spPr>
          <a:xfrm>
            <a:off x="0" y="538294"/>
            <a:ext cx="252317" cy="6319706"/>
          </a:xfrm>
          <a:prstGeom prst="rect">
            <a:avLst/>
          </a:prstGeom>
          <a:solidFill>
            <a:srgbClr val="EAB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A55C3EBD-DF3A-D044-A588-26BEA196EA18}"/>
              </a:ext>
            </a:extLst>
          </p:cNvPr>
          <p:cNvSpPr/>
          <p:nvPr/>
        </p:nvSpPr>
        <p:spPr>
          <a:xfrm>
            <a:off x="0" y="126308"/>
            <a:ext cx="1277928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fld id="{AD93015B-7C9D-3049-8575-29A759971E60}" type="slidenum">
              <a:rPr lang="fi-FI" sz="200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fld>
            <a:endParaRPr lang="fi-FI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75985F59-95EC-BB44-BAB8-E334A2865808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-1" r="13835" b="-1"/>
          <a:stretch/>
        </p:blipFill>
        <p:spPr>
          <a:xfrm>
            <a:off x="972329" y="1548891"/>
            <a:ext cx="2880000" cy="1880108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E225D8A2-5FBF-AF43-BB3F-9A7CD1D6485A}"/>
              </a:ext>
            </a:extLst>
          </p:cNvPr>
          <p:cNvSpPr/>
          <p:nvPr/>
        </p:nvSpPr>
        <p:spPr>
          <a:xfrm>
            <a:off x="7402802" y="3629554"/>
            <a:ext cx="2743693" cy="21236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fi-FI" sz="2400" b="1" dirty="0">
                <a:solidFill>
                  <a:srgbClr val="FFC000"/>
                </a:solidFill>
              </a:rPr>
              <a:t>IISALMI</a:t>
            </a:r>
          </a:p>
          <a:p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Uusi yhteiskampus otettiin käyttöön elokuussa 2019. </a:t>
            </a:r>
            <a:r>
              <a:rPr lang="fi-FI" dirty="0">
                <a:ea typeface="+mn-lt"/>
                <a:cs typeface="+mn-lt"/>
              </a:rPr>
              <a:t>Iisalmen kampus on Suomen ensimmäinen koulurakennus, jolle on myönnetty Joutsenmerkki.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1E77C44B-7F3F-4348-BA22-7CE78FB3C284}"/>
              </a:ext>
            </a:extLst>
          </p:cNvPr>
          <p:cNvSpPr/>
          <p:nvPr/>
        </p:nvSpPr>
        <p:spPr>
          <a:xfrm>
            <a:off x="4147985" y="3633932"/>
            <a:ext cx="2879999" cy="1305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dirty="0">
                <a:solidFill>
                  <a:srgbClr val="FFC000"/>
                </a:solidFill>
              </a:rPr>
              <a:t>TOIVALA</a:t>
            </a:r>
          </a:p>
          <a:p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Uusien oppimisympäristöjen viimeistely on käynnissä.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D35CE041-3639-BF4F-8627-97DA5831FB6E}"/>
              </a:ext>
            </a:extLst>
          </p:cNvPr>
          <p:cNvSpPr/>
          <p:nvPr/>
        </p:nvSpPr>
        <p:spPr>
          <a:xfrm>
            <a:off x="893851" y="3641499"/>
            <a:ext cx="3372465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fi-FI" sz="2400" b="1" dirty="0">
                <a:solidFill>
                  <a:srgbClr val="FFC000"/>
                </a:solidFill>
              </a:rPr>
              <a:t>VARKAUS</a:t>
            </a:r>
          </a:p>
          <a:p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Uudistettu kampusalue. Päärakennus on</a:t>
            </a:r>
            <a:r>
              <a:rPr lang="fi-FI" dirty="0">
                <a:solidFill>
                  <a:srgbClr val="000000"/>
                </a:solidFill>
              </a:rPr>
              <a:t> </a:t>
            </a:r>
            <a:r>
              <a:rPr lang="fi-FI" dirty="0">
                <a:ea typeface="+mn-lt"/>
                <a:cs typeface="+mn-lt"/>
              </a:rPr>
              <a:t>Suomen toinen koulurakennus, jolle on myönnetty Joutsenmerkki.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80EA8266-4E54-3A4D-9450-C3DF62A2B45A}"/>
              </a:ext>
            </a:extLst>
          </p:cNvPr>
          <p:cNvSpPr/>
          <p:nvPr/>
        </p:nvSpPr>
        <p:spPr>
          <a:xfrm>
            <a:off x="4183154" y="1545196"/>
            <a:ext cx="3026538" cy="1883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41DA13FE-C30F-3D41-8CD1-CCE82C5299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92" t="38922" r="30268" b="7741"/>
          <a:stretch/>
        </p:blipFill>
        <p:spPr>
          <a:xfrm>
            <a:off x="4183154" y="1545196"/>
            <a:ext cx="3026538" cy="1880108"/>
          </a:xfrm>
          <a:prstGeom prst="rect">
            <a:avLst/>
          </a:prstGeom>
        </p:spPr>
      </p:pic>
      <p:pic>
        <p:nvPicPr>
          <p:cNvPr id="14" name="Kuva 14" descr="Kuva, joka sisältää kohteen ruoho, tapa, tie, moottoritie&#10;&#10;Kuvaus luotu automaattisesti">
            <a:extLst>
              <a:ext uri="{FF2B5EF4-FFF2-40B4-BE49-F238E27FC236}">
                <a16:creationId xmlns:a16="http://schemas.microsoft.com/office/drawing/2014/main" id="{D6C97361-F9CD-4497-8FBA-7EC00FFDB0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8" t="-172" r="8964" b="-454"/>
          <a:stretch/>
        </p:blipFill>
        <p:spPr>
          <a:xfrm>
            <a:off x="972329" y="1545196"/>
            <a:ext cx="3006442" cy="1886758"/>
          </a:xfrm>
          <a:prstGeom prst="rect">
            <a:avLst/>
          </a:prstGeom>
        </p:spPr>
      </p:pic>
      <p:pic>
        <p:nvPicPr>
          <p:cNvPr id="7" name="Kuva 12" descr="Kuva, joka sisältää kohteen puu, ulko, taivas, ruoho&#10;&#10;Kuvaus luotu automaattisesti">
            <a:extLst>
              <a:ext uri="{FF2B5EF4-FFF2-40B4-BE49-F238E27FC236}">
                <a16:creationId xmlns:a16="http://schemas.microsoft.com/office/drawing/2014/main" id="{AE962742-AE2B-430E-8B01-7FDCBFAB7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7057" y="1549484"/>
            <a:ext cx="2910213" cy="186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49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C76F2FA9-850B-8A44-8124-2964FF1E5D44}"/>
              </a:ext>
            </a:extLst>
          </p:cNvPr>
          <p:cNvSpPr/>
          <p:nvPr/>
        </p:nvSpPr>
        <p:spPr>
          <a:xfrm>
            <a:off x="0" y="126308"/>
            <a:ext cx="573027" cy="344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fld id="{AD93015B-7C9D-3049-8575-29A759971E60}" type="slidenum">
              <a:rPr lang="fi-FI" sz="200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fld>
            <a:endParaRPr lang="fi-FI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A7DB48DD-F89D-824D-A1DA-B85A4E50E840}"/>
              </a:ext>
            </a:extLst>
          </p:cNvPr>
          <p:cNvGraphicFramePr/>
          <p:nvPr/>
        </p:nvGraphicFramePr>
        <p:xfrm>
          <a:off x="573027" y="1288993"/>
          <a:ext cx="8922619" cy="4896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Suorakulmio 10">
            <a:extLst>
              <a:ext uri="{FF2B5EF4-FFF2-40B4-BE49-F238E27FC236}">
                <a16:creationId xmlns:a16="http://schemas.microsoft.com/office/drawing/2014/main" id="{D0407A19-C4A9-9346-B8B1-DFBFC045613A}"/>
              </a:ext>
            </a:extLst>
          </p:cNvPr>
          <p:cNvSpPr/>
          <p:nvPr/>
        </p:nvSpPr>
        <p:spPr>
          <a:xfrm>
            <a:off x="0" y="538294"/>
            <a:ext cx="252317" cy="6319706"/>
          </a:xfrm>
          <a:prstGeom prst="rect">
            <a:avLst/>
          </a:prstGeom>
          <a:solidFill>
            <a:srgbClr val="EAB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A55C3EBD-DF3A-D044-A588-26BEA196EA18}"/>
              </a:ext>
            </a:extLst>
          </p:cNvPr>
          <p:cNvSpPr/>
          <p:nvPr/>
        </p:nvSpPr>
        <p:spPr>
          <a:xfrm>
            <a:off x="0" y="126308"/>
            <a:ext cx="1277928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fld id="{AD93015B-7C9D-3049-8575-29A759971E60}" type="slidenum">
              <a:rPr lang="fi-FI" sz="200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fld>
            <a:endParaRPr lang="fi-FI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17641416-636E-B544-B039-AB9C7B743831}"/>
              </a:ext>
            </a:extLst>
          </p:cNvPr>
          <p:cNvSpPr txBox="1">
            <a:spLocks/>
          </p:cNvSpPr>
          <p:nvPr/>
        </p:nvSpPr>
        <p:spPr>
          <a:xfrm>
            <a:off x="815193" y="504943"/>
            <a:ext cx="10275593" cy="132552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fi-FI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Savon Koulutus</a:t>
            </a:r>
            <a:endParaRPr lang="fi-FI" sz="34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AFC70855-03A0-C94A-BB3B-24866459CD8D}"/>
              </a:ext>
            </a:extLst>
          </p:cNvPr>
          <p:cNvSpPr/>
          <p:nvPr/>
        </p:nvSpPr>
        <p:spPr>
          <a:xfrm>
            <a:off x="973393" y="2501392"/>
            <a:ext cx="5673213" cy="9398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6D61C513-FA9C-DC49-9A51-A5601119EF97}"/>
              </a:ext>
            </a:extLst>
          </p:cNvPr>
          <p:cNvSpPr/>
          <p:nvPr/>
        </p:nvSpPr>
        <p:spPr>
          <a:xfrm>
            <a:off x="864353" y="1175872"/>
            <a:ext cx="7414408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Savon koulutuskuntayhtymän kokonaan omistama tytäryhtiö</a:t>
            </a:r>
          </a:p>
          <a:p>
            <a:pPr>
              <a:buClr>
                <a:schemeClr val="bg1"/>
              </a:buClr>
            </a:pP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bg1"/>
              </a:buClr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Tehtävänä edistää Savon koulutuskuntayhtymän strategiassa ja </a:t>
            </a:r>
            <a:b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talousarviossa sille asetettujen tavoitteiden toteutumista</a:t>
            </a:r>
          </a:p>
          <a:p>
            <a:pPr>
              <a:buClr>
                <a:schemeClr val="bg1"/>
              </a:buClr>
            </a:pP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bg1"/>
              </a:buClr>
            </a:pPr>
            <a:r>
              <a:rPr lang="fi-FI" sz="15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i-FI" sz="1500" i="1" dirty="0">
                <a:latin typeface="Calibri" panose="020F0502020204030204" pitchFamily="34" charset="0"/>
                <a:cs typeface="Calibri" panose="020F0502020204030204" pitchFamily="34" charset="0"/>
              </a:rPr>
              <a:t>Yhtiö vastaa niiden koulutus- ja kehittämispalveluiden myynnistä, </a:t>
            </a:r>
          </a:p>
          <a:p>
            <a:pPr lvl="1">
              <a:buClr>
                <a:schemeClr val="bg1"/>
              </a:buClr>
            </a:pPr>
            <a:r>
              <a:rPr lang="fi-FI" sz="1500" i="1" dirty="0">
                <a:latin typeface="Calibri" panose="020F0502020204030204" pitchFamily="34" charset="0"/>
                <a:cs typeface="Calibri" panose="020F0502020204030204" pitchFamily="34" charset="0"/>
              </a:rPr>
              <a:t>joissa toimitaan kuntalain 126 §:n tarkoittamalla tavalla </a:t>
            </a:r>
          </a:p>
          <a:p>
            <a:pPr lvl="1">
              <a:buClr>
                <a:schemeClr val="bg1"/>
              </a:buClr>
            </a:pPr>
            <a:r>
              <a:rPr lang="fi-FI" sz="1500" i="1" dirty="0">
                <a:latin typeface="Calibri" panose="020F0502020204030204" pitchFamily="34" charset="0"/>
                <a:cs typeface="Calibri" panose="020F0502020204030204" pitchFamily="34" charset="0"/>
              </a:rPr>
              <a:t>kilpailutilanteessa markkinoilla</a:t>
            </a:r>
          </a:p>
          <a:p>
            <a:pPr>
              <a:buClr>
                <a:schemeClr val="bg1"/>
              </a:buClr>
            </a:pP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bg1"/>
              </a:buClr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Myymänsä palvelutuotannon yhtiö ostaa ensisijaisesti </a:t>
            </a:r>
            <a:b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alihankintana Savon ammattiopistolta</a:t>
            </a:r>
          </a:p>
          <a:p>
            <a:pPr>
              <a:buClr>
                <a:schemeClr val="bg1"/>
              </a:buClr>
            </a:pP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bg1"/>
              </a:buClr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Lisäksi rekisteröity aputoiminimi SK Pätevöintilaitos, jonka nimissä yhtiö tuottaa paineastiahitsauksen pätevöintiin liittyvät palvelut pääosin omana tuotantona</a:t>
            </a:r>
          </a:p>
          <a:p>
            <a:pPr>
              <a:buClr>
                <a:schemeClr val="bg1"/>
              </a:buClr>
            </a:pP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bg1"/>
              </a:buClr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Yhtiö on osakkaana koulutusvientiyhtiö Omnia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Parnerships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Oy:ssä</a:t>
            </a:r>
          </a:p>
          <a:p>
            <a:pPr>
              <a:buClr>
                <a:schemeClr val="bg1"/>
              </a:buClr>
            </a:pPr>
            <a:b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3FB8CA7-376A-914A-B622-E848856C7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246" y="847782"/>
            <a:ext cx="3060700" cy="1536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B952AEA2-71F0-344C-AC7B-91FA4F3C30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7907" y="2434107"/>
            <a:ext cx="3060700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80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 koulutuskuntayhtymä esittely 2022.potx" id="{3EAF2EE0-4A2E-42C3-ABAA-2544998A4BD0}" vid="{DBDA3D1A-6CD2-4245-A9D7-92E8DDFC4C41}"/>
    </a:ext>
  </a:extLst>
</a:theme>
</file>

<file path=ppt/theme/theme2.xml><?xml version="1.0" encoding="utf-8"?>
<a:theme xmlns:a="http://schemas.openxmlformats.org/drawingml/2006/main" name="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 koulutuskuntayhtymä esittely 2022.potx" id="{3EAF2EE0-4A2E-42C3-ABAA-2544998A4BD0}" vid="{398549E1-D3F4-4977-950D-53D46861072E}"/>
    </a:ext>
  </a:extLst>
</a:theme>
</file>

<file path=ppt/theme/theme3.xml><?xml version="1.0" encoding="utf-8"?>
<a:theme xmlns:a="http://schemas.openxmlformats.org/drawingml/2006/main" name="1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 koulutuskuntayhtymä esittely 2022.potx" id="{3EAF2EE0-4A2E-42C3-ABAA-2544998A4BD0}" vid="{489E9EAC-BB21-486A-8FC7-CA67D4B0E6C6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akky tiedosto" ma:contentTypeID="0x010100543B188C28B91040A98FFA5D8358E44E00FD08BDD8F796C145A5E23BC8B65E3C62" ma:contentTypeVersion="7" ma:contentTypeDescription="" ma:contentTypeScope="" ma:versionID="cf24e3106990a91bee5bf6b861fca749">
  <xsd:schema xmlns:xsd="http://www.w3.org/2001/XMLSchema" xmlns:xs="http://www.w3.org/2001/XMLSchema" xmlns:p="http://schemas.microsoft.com/office/2006/metadata/properties" xmlns:ns2="e348f4b8-ab36-454b-bd80-f564cedd1998" targetNamespace="http://schemas.microsoft.com/office/2006/metadata/properties" ma:root="true" ma:fieldsID="cada4509f3713a775e19e38664f39b71" ns2:_="">
    <xsd:import namespace="e348f4b8-ab36-454b-bd80-f564cedd1998"/>
    <xsd:element name="properties">
      <xsd:complexType>
        <xsd:sequence>
          <xsd:element name="documentManagement">
            <xsd:complexType>
              <xsd:all>
                <xsd:element ref="ns2:n8ec295155b94195b30ebd78abde7bb1" minOccurs="0"/>
                <xsd:element ref="ns2:TaxCatchAll" minOccurs="0"/>
                <xsd:element ref="ns2:TaxCatchAllLabel" minOccurs="0"/>
                <xsd:element ref="ns2:cb385421368245fdbf36d8a68f4bedf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8f4b8-ab36-454b-bd80-f564cedd1998" elementFormDefault="qualified">
    <xsd:import namespace="http://schemas.microsoft.com/office/2006/documentManagement/types"/>
    <xsd:import namespace="http://schemas.microsoft.com/office/infopath/2007/PartnerControls"/>
    <xsd:element name="n8ec295155b94195b30ebd78abde7bb1" ma:index="8" nillable="true" ma:taxonomy="true" ma:internalName="n8ec295155b94195b30ebd78abde7bb1" ma:taxonomyFieldName="sakkyliittyva" ma:displayName="Liittyvät sivut" ma:readOnly="false" ma:default="" ma:fieldId="{78ec2951-55b9-4195-b30e-bd78abde7bb1}" ma:taxonomyMulti="true" ma:sspId="9ff719d7-d854-4dfa-b838-39706e50f441" ma:termSetId="6ca5c963-c121-45e3-8876-808412545d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b387cda8-f670-466a-b4a6-89bc050adfc1}" ma:internalName="TaxCatchAll" ma:showField="CatchAllData" ma:web="d171f770-65c6-46bf-802b-547ee986b1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b387cda8-f670-466a-b4a6-89bc050adfc1}" ma:internalName="TaxCatchAllLabel" ma:readOnly="true" ma:showField="CatchAllDataLabel" ma:web="d171f770-65c6-46bf-802b-547ee986b1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b385421368245fdbf36d8a68f4bedfa" ma:index="12" nillable="true" ma:taxonomy="true" ma:internalName="cb385421368245fdbf36d8a68f4bedfa" ma:taxonomyFieldName="sakkyasiakirjatyyppi" ma:displayName="Asiakirjatyyppi" ma:readOnly="false" ma:default="" ma:fieldId="{cb385421-3682-45fd-bf36-d8a68f4bedfa}" ma:sspId="9ff719d7-d854-4dfa-b838-39706e50f441" ma:termSetId="0353ea1d-5cae-4040-9a98-5756a290533b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9ff719d7-d854-4dfa-b838-39706e50f441" ContentTypeId="0x010100543B188C28B91040A98FFA5D8358E44E" PreviousValue="false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b385421368245fdbf36d8a68f4bedfa xmlns="e348f4b8-ab36-454b-bd80-f564cedd1998">
      <Terms xmlns="http://schemas.microsoft.com/office/infopath/2007/PartnerControls"/>
    </cb385421368245fdbf36d8a68f4bedfa>
    <n8ec295155b94195b30ebd78abde7bb1 xmlns="e348f4b8-ab36-454b-bd80-f564cedd1998">
      <Terms xmlns="http://schemas.microsoft.com/office/infopath/2007/PartnerControls"/>
    </n8ec295155b94195b30ebd78abde7bb1>
    <TaxCatchAll xmlns="e348f4b8-ab36-454b-bd80-f564cedd1998" xsi:nil="true"/>
  </documentManagement>
</p:properties>
</file>

<file path=customXml/itemProps1.xml><?xml version="1.0" encoding="utf-8"?>
<ds:datastoreItem xmlns:ds="http://schemas.openxmlformats.org/officeDocument/2006/customXml" ds:itemID="{4898BDBC-D4EF-4F19-996D-1CE54B88C2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48f4b8-ab36-454b-bd80-f564cedd19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19725C-03D0-4B21-B415-D375736F5D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9B04C0-B239-4F59-98B2-F077B7A4CA67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7B575294-618B-4C7F-BCD5-37C68BD9310E}">
  <ds:schemaRefs>
    <ds:schemaRef ds:uri="http://schemas.microsoft.com/office/2006/documentManagement/types"/>
    <ds:schemaRef ds:uri="e348f4b8-ab36-454b-bd80-f564cedd1998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2114</TotalTime>
  <Words>300</Words>
  <Application>Microsoft Office PowerPoint</Application>
  <PresentationFormat>Laajakuva</PresentationFormat>
  <Paragraphs>118</Paragraphs>
  <Slides>9</Slides>
  <Notes>9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Mukautettu suunnittelumalli</vt:lpstr>
      <vt:lpstr>1_Mukautettu suunnittelumalli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Jukka Pelkonen</dc:creator>
  <cp:lastModifiedBy>Andersin Satu</cp:lastModifiedBy>
  <cp:revision>357</cp:revision>
  <dcterms:created xsi:type="dcterms:W3CDTF">2020-11-16T15:35:48Z</dcterms:created>
  <dcterms:modified xsi:type="dcterms:W3CDTF">2022-09-06T05:06:34Z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0x010100543B188C28B91040A98FFA5D8358E44E00FD08BDD8F796C145A5E23BC8B65E3C62</vt:lpwstr>
  </property>
  <property fmtid="{D5CDD505-2E9C-101B-9397-08002B2CF9AE}" pid="3" name="sakkyliittyva">
    <vt:lpwstr/>
  </property>
  <property fmtid="{D5CDD505-2E9C-101B-9397-08002B2CF9AE}" pid="4" name="sakkyasiakirjatyyppi">
    <vt:lpwstr/>
  </property>
  <property fmtid="{D5CDD505-2E9C-101B-9397-08002B2CF9AE}" pid="5" name="SharedWithUsers">
    <vt:lpwstr>750;#Ahonen Timo;#551;#Helve Heikki;#87;#Suonperä Päivi</vt:lpwstr>
  </property>
</Properties>
</file>