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7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5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699" r:id="rId5"/>
    <p:sldLayoutId id="2147483705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jantasa/1961/196104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kogMCs_S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01Zqc7tq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le.fi/aihe/artikkeli/2017/01/12/digitreenit-14-vapaasti-kaytettavat-kuvat" TargetMode="External"/><Relationship Id="rId3" Type="http://schemas.openxmlformats.org/officeDocument/2006/relationships/hyperlink" Target="https://pixabay.com/" TargetMode="External"/><Relationship Id="rId7" Type="http://schemas.openxmlformats.org/officeDocument/2006/relationships/hyperlink" Target="https://museovirasto.finna.fi/" TargetMode="External"/><Relationship Id="rId2" Type="http://schemas.openxmlformats.org/officeDocument/2006/relationships/hyperlink" Target="https://commons.wikimedia.org/wiki/Etusivu?uselang=f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" TargetMode="External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www.pexels.com/fi-f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1b9VJzyOv0" TargetMode="External"/><Relationship Id="rId2" Type="http://schemas.openxmlformats.org/officeDocument/2006/relationships/hyperlink" Target="https://creativecommons.org/choose/#meta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press.org/openverse/?referrer=creativecommons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download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21/04/17/digitreenit-meemi-kuvasta-kuin-kuvasta-luokkakuva-someen-testaa-tietos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Siisti tyhjä koulupöytä">
            <a:extLst>
              <a:ext uri="{FF2B5EF4-FFF2-40B4-BE49-F238E27FC236}">
                <a16:creationId xmlns:a16="http://schemas.microsoft.com/office/drawing/2014/main" id="{8AE64F1C-45A5-4852-9922-8E2280288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4" r="10552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B78641-D7D3-4A70-A884-8410D1167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fi-FI" sz="3600" b="1">
                <a:solidFill>
                  <a:schemeClr val="tx1"/>
                </a:solidFill>
              </a:rPr>
              <a:t>Tekijänoikeudet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FF555B-3527-4CFF-A1CF-5307B21DB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Sari Laurila</a:t>
            </a:r>
          </a:p>
        </p:txBody>
      </p:sp>
    </p:spTree>
    <p:extLst>
      <p:ext uri="{BB962C8B-B14F-4D97-AF65-F5344CB8AC3E}">
        <p14:creationId xmlns:p14="http://schemas.microsoft.com/office/powerpoint/2010/main" val="332944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B8933F-1983-4AEB-9C37-792CE8DF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98" y="463732"/>
            <a:ext cx="9792208" cy="92963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Tekijänoikeus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0F680E-6648-4187-B193-EBF397D0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451429"/>
            <a:ext cx="10232571" cy="4963885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>
                <a:latin typeface="Abadi" panose="020B0604020104020204" pitchFamily="34" charset="0"/>
              </a:rPr>
              <a:t>Tekijänoikeus tarkoittaa laissa määrättyä oikeutta luovan työn tekijälle.</a:t>
            </a:r>
          </a:p>
          <a:p>
            <a:r>
              <a:rPr lang="fi-FI" sz="2800" dirty="0">
                <a:latin typeface="Abadi" panose="020B0604020104020204" pitchFamily="34" charset="0"/>
                <a:hlinkClick r:id="rId2"/>
              </a:rPr>
              <a:t>Tekijänoikeuslaki</a:t>
            </a:r>
            <a:endParaRPr lang="fi-FI" sz="2400" dirty="0">
              <a:latin typeface="Abadi" panose="020B0604020104020204" pitchFamily="34" charset="0"/>
            </a:endParaRPr>
          </a:p>
          <a:p>
            <a:r>
              <a:rPr lang="fi-FI" sz="2800" dirty="0">
                <a:latin typeface="Abadi" panose="020B0604020104020204" pitchFamily="34" charset="0"/>
              </a:rPr>
              <a:t>Tekijänoikeus antaa teoksen tekijälle oikeuden päättää siitä, miten hänen työtään saa käyttää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>
                <a:latin typeface="Abadi" panose="020B0604020104020204" pitchFamily="34" charset="0"/>
              </a:rPr>
              <a:t>Saako teoksen julkaista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>
                <a:latin typeface="Abadi" panose="020B0604020104020204" pitchFamily="34" charset="0"/>
              </a:rPr>
              <a:t>Saako siitä painaa kappaleita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>
                <a:latin typeface="Abadi" panose="020B0604020104020204" pitchFamily="34" charset="0"/>
              </a:rPr>
              <a:t>Saako sitä liittää osaksi toista teosta (esim. musiikkikappaletta)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>
                <a:latin typeface="Abadi" panose="020B0604020104020204" pitchFamily="34" charset="0"/>
              </a:rPr>
              <a:t>Saako teoksen muuttaa toiseen taiteenlajiin (esim. kirja elokuvaksi)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200" dirty="0">
                <a:latin typeface="Abadi" panose="020B0604020104020204" pitchFamily="34" charset="0"/>
              </a:rPr>
              <a:t>Saako teosta muunnella (esim. kuvaa käsitellä)</a:t>
            </a:r>
          </a:p>
          <a:p>
            <a:r>
              <a:rPr lang="fi-FI" sz="2800" dirty="0">
                <a:latin typeface="Abadi" panose="020B0604020104020204" pitchFamily="34" charset="0"/>
              </a:rPr>
              <a:t>Tekijänoikeus mahdollistaa elannon luovan työn tekijälle.</a:t>
            </a:r>
          </a:p>
          <a:p>
            <a:pPr marL="0" indent="0">
              <a:buNone/>
            </a:pPr>
            <a:r>
              <a:rPr lang="fi-FI" sz="1800" dirty="0">
                <a:latin typeface="Abadi" panose="020B0604020104020204" pitchFamily="34" charset="0"/>
              </a:rPr>
              <a:t>(</a:t>
            </a:r>
            <a:r>
              <a:rPr lang="fi-FI" sz="1800" dirty="0" err="1">
                <a:latin typeface="Abadi" panose="020B0604020104020204" pitchFamily="34" charset="0"/>
              </a:rPr>
              <a:t>Kopiraittila</a:t>
            </a:r>
            <a:r>
              <a:rPr lang="fi-FI" sz="1800" dirty="0">
                <a:latin typeface="Abadi" panose="020B0604020104020204" pitchFamily="34" charset="0"/>
              </a:rPr>
              <a:t>:  https://kopiraittila.fi/wp-content/uploads/2020/03/Tekij%C3%A4noikeus_suojaa-luovaa-ty%C3%B6t%C3%A4_Kopiraittila.pdf)</a:t>
            </a:r>
            <a:endParaRPr lang="fi-FI" sz="1900" dirty="0">
              <a:latin typeface="Abadi" panose="020B0604020104020204" pitchFamily="34" charset="0"/>
            </a:endParaRPr>
          </a:p>
          <a:p>
            <a:endParaRPr lang="fi-FI" sz="2800" dirty="0">
              <a:latin typeface="Abadi" panose="020B0604020104020204" pitchFamily="34" charset="0"/>
            </a:endParaRPr>
          </a:p>
          <a:p>
            <a:endParaRPr lang="fi-FI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3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Kuva 4" descr="Kuva, joka sisältää kohteen sisä, sivellin, työkalu, kohteet&#10;&#10;Kuvaus luotu automaattisesti">
            <a:extLst>
              <a:ext uri="{FF2B5EF4-FFF2-40B4-BE49-F238E27FC236}">
                <a16:creationId xmlns:a16="http://schemas.microsoft.com/office/drawing/2014/main" id="{05915A81-246B-42F6-B093-7B914F1B6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r="13753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E9F5B7-FD4A-4E4D-8D0A-D29CCB2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79" y="582484"/>
            <a:ext cx="4602152" cy="1144717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Mitä tekijänoikeus suojaa?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4ED422-83A0-4A2D-8C91-624926331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6" y="1959429"/>
            <a:ext cx="4649177" cy="4397828"/>
          </a:xfrm>
        </p:spPr>
        <p:txBody>
          <a:bodyPr>
            <a:normAutofit fontScale="70000" lnSpcReduction="20000"/>
          </a:bodyPr>
          <a:lstStyle/>
          <a:p>
            <a:r>
              <a:rPr lang="fi-FI" sz="2900" dirty="0">
                <a:latin typeface="Abadi" panose="020B0604020104020204" pitchFamily="34" charset="0"/>
              </a:rPr>
              <a:t>Tekijänoikeus suojaa mitä tahansa luovan työn tulosta, joka ylittää </a:t>
            </a:r>
            <a:r>
              <a:rPr lang="fi-FI" sz="2900" b="1" dirty="0">
                <a:latin typeface="Abadi" panose="020B0604020104020204" pitchFamily="34" charset="0"/>
              </a:rPr>
              <a:t>teoskynnyksen.</a:t>
            </a:r>
          </a:p>
          <a:p>
            <a:r>
              <a:rPr lang="fi-FI" sz="2900" dirty="0">
                <a:latin typeface="Abadi" panose="020B0604020104020204" pitchFamily="34" charset="0"/>
              </a:rPr>
              <a:t>Teoskynnys ylittyy, kun teos on </a:t>
            </a:r>
            <a:r>
              <a:rPr lang="fi-FI" sz="2900" b="1" dirty="0">
                <a:latin typeface="Abadi" panose="020B0604020104020204" pitchFamily="34" charset="0"/>
              </a:rPr>
              <a:t>itsenäinen ja omaperäinen: </a:t>
            </a:r>
            <a:r>
              <a:rPr lang="fi-FI" sz="2900" dirty="0">
                <a:latin typeface="Abadi" panose="020B0604020104020204" pitchFamily="34" charset="0"/>
              </a:rPr>
              <a:t>Kukaan muu ei olisi tehnyt täysin vastaavanlaista teosta.</a:t>
            </a:r>
          </a:p>
          <a:p>
            <a:r>
              <a:rPr lang="fi-FI" sz="2900" dirty="0">
                <a:latin typeface="Abadi" panose="020B0604020104020204" pitchFamily="34" charset="0"/>
              </a:rPr>
              <a:t>Tekijänoikeus ei suojaa teoksen ideaa, juonta, tietoa tai menetelmiä, vaan lopputulosta.</a:t>
            </a:r>
          </a:p>
          <a:p>
            <a:pPr marL="0" indent="0">
              <a:buNone/>
            </a:pPr>
            <a:endParaRPr lang="fi-FI" sz="2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badi" panose="020B0604020104020204" pitchFamily="34" charset="0"/>
                <a:hlinkClick r:id="rId3"/>
              </a:rPr>
              <a:t>https://www.youtube.com/watch?v=vekogMCs_SE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Abadi" panose="020B0604020104020204" pitchFamily="34" charset="0"/>
              </a:rPr>
              <a:t>(</a:t>
            </a:r>
            <a:r>
              <a:rPr lang="fi-FI" dirty="0" err="1">
                <a:latin typeface="Abadi" panose="020B0604020104020204" pitchFamily="34" charset="0"/>
              </a:rPr>
              <a:t>Kopiraittila</a:t>
            </a:r>
            <a:r>
              <a:rPr lang="fi-FI" dirty="0">
                <a:latin typeface="Abadi" panose="020B0604020104020204" pitchFamily="34" charset="0"/>
              </a:rPr>
              <a:t>)   </a:t>
            </a:r>
          </a:p>
          <a:p>
            <a:endParaRPr lang="fi-FI" dirty="0">
              <a:latin typeface="Abadi" panose="020B0604020104020204" pitchFamily="34" charset="0"/>
            </a:endParaRPr>
          </a:p>
          <a:p>
            <a:endParaRPr lang="fi-FI" dirty="0">
              <a:latin typeface="Abadi" panose="020B0604020104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89968CD-EDB7-4B7D-9BDC-D674255573DF}"/>
              </a:ext>
            </a:extLst>
          </p:cNvPr>
          <p:cNvSpPr txBox="1"/>
          <p:nvPr/>
        </p:nvSpPr>
        <p:spPr>
          <a:xfrm>
            <a:off x="4223657" y="6008915"/>
            <a:ext cx="201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badi" panose="020B0604020104020204" pitchFamily="34" charset="0"/>
              </a:rPr>
              <a:t>Kuva </a:t>
            </a:r>
            <a:r>
              <a:rPr lang="fi-FI" sz="1400" dirty="0" err="1">
                <a:latin typeface="Abadi" panose="020B0604020104020204" pitchFamily="34" charset="0"/>
              </a:rPr>
              <a:t>Pixabaysta</a:t>
            </a:r>
            <a:endParaRPr lang="fi-FI" sz="1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teksti, paperi&#10;&#10;Kuvaus luotu automaattisesti">
            <a:extLst>
              <a:ext uri="{FF2B5EF4-FFF2-40B4-BE49-F238E27FC236}">
                <a16:creationId xmlns:a16="http://schemas.microsoft.com/office/drawing/2014/main" id="{E78985DE-C01C-4C3C-9F09-C5965909D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5348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6CDF66-3ED1-4500-9FDC-74D87D24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718433" cy="9684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Miten tekijänoikeus syntyy?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A6DE26-A44E-4E97-A4AE-540B8E4A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973943"/>
            <a:ext cx="6853236" cy="4380411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Oikeus syntyy automaattisesti, kun teos on valmis. Siihen ei tarvita rekisteröintiä tai ©-merkin käyttämistä.</a:t>
            </a:r>
          </a:p>
          <a:p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Tekijänoikeuden saa teoksen tekijä: säveltäjä, sanoittaja, kirjailija, ohjaaja, kuvaaja, kuvittaja, valokuvaaja</a:t>
            </a:r>
          </a:p>
          <a:p>
            <a:r>
              <a:rPr lang="fi-FI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Tekijänoikeus on voimassa tekijän eliniän + 70 vuotta tekijän kuolinvuodesta.</a:t>
            </a:r>
          </a:p>
          <a:p>
            <a:endParaRPr lang="fi-FI" sz="20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hlinkClick r:id="rId3"/>
              </a:rPr>
              <a:t>https://www.youtube.com/watch?v=Sq01Zqc7tqY</a:t>
            </a:r>
            <a:endParaRPr lang="fi-FI" sz="16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(</a:t>
            </a:r>
            <a:r>
              <a:rPr lang="fi-FI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Kopiraittila</a:t>
            </a:r>
            <a:r>
              <a:rPr lang="fi-F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)</a:t>
            </a:r>
          </a:p>
          <a:p>
            <a:pPr marL="0" indent="0">
              <a:buNone/>
            </a:pPr>
            <a:endParaRPr lang="fi-FI" sz="20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F309F7D-7293-4798-AD5A-B77FD400F3BB}"/>
              </a:ext>
            </a:extLst>
          </p:cNvPr>
          <p:cNvSpPr txBox="1"/>
          <p:nvPr/>
        </p:nvSpPr>
        <p:spPr>
          <a:xfrm>
            <a:off x="9216571" y="6168571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</a:t>
            </a:r>
            <a:r>
              <a:rPr lang="fi-FI" dirty="0" err="1"/>
              <a:t>Pixabaysta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290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56695B-8E2B-41F3-8B2D-826862E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4949"/>
          </a:xfrm>
        </p:spPr>
        <p:txBody>
          <a:bodyPr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Kuvien käyttö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2AA402-CC24-4DDE-8490-D979F4A00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8914" y="1611086"/>
            <a:ext cx="4934857" cy="4513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dirty="0">
                <a:solidFill>
                  <a:srgbClr val="FF0000"/>
                </a:solidFill>
                <a:latin typeface="Abadi" panose="020B0604020104020204" pitchFamily="34" charset="0"/>
              </a:rPr>
              <a:t>Valokuva</a:t>
            </a:r>
          </a:p>
          <a:p>
            <a:r>
              <a:rPr lang="fi-FI" sz="2000" dirty="0">
                <a:latin typeface="Abadi" panose="020B0604020104020204" pitchFamily="34" charset="0"/>
              </a:rPr>
              <a:t>Julkisella paikalla valokuvaaminen on sallittua, jos paikan omistaja ei sitä kiellä.</a:t>
            </a:r>
          </a:p>
          <a:p>
            <a:r>
              <a:rPr lang="fi-FI" sz="2000" dirty="0">
                <a:latin typeface="Abadi" panose="020B0604020104020204" pitchFamily="34" charset="0"/>
              </a:rPr>
              <a:t>Tekijänoikeus syntyy valokuvan ottajalle, ei kuvatulle henkilölle.</a:t>
            </a:r>
          </a:p>
          <a:p>
            <a:r>
              <a:rPr lang="fi-FI" sz="2000" dirty="0">
                <a:latin typeface="Abadi" panose="020B0604020104020204" pitchFamily="34" charset="0"/>
              </a:rPr>
              <a:t>Valokuvan julkaiseminen ja tallentaminen esimerkiksi omalle www-sivulle tai someen edellyttää kuvan ottajan luvan.</a:t>
            </a:r>
          </a:p>
          <a:p>
            <a:r>
              <a:rPr lang="fi-FI" sz="2000" dirty="0">
                <a:latin typeface="Abadi" panose="020B0604020104020204" pitchFamily="34" charset="0"/>
              </a:rPr>
              <a:t>Itse ottamansa valokuvan saa julkaista vapaasti.</a:t>
            </a:r>
          </a:p>
          <a:p>
            <a:r>
              <a:rPr lang="fi-FI" sz="2000" dirty="0">
                <a:latin typeface="Abadi" panose="020B0604020104020204" pitchFamily="34" charset="0"/>
              </a:rPr>
              <a:t>Kuvaa tai videota ei kuitenkaan saa julkaista ilman siinä esiintyvän henkilön suostumusta (yksityisyydensuoja).</a:t>
            </a:r>
          </a:p>
          <a:p>
            <a:pPr marL="0" indent="0">
              <a:buNone/>
            </a:pPr>
            <a:r>
              <a:rPr lang="fi-FI" sz="1400" dirty="0">
                <a:latin typeface="Abadi" panose="020B0604020104020204" pitchFamily="34" charset="0"/>
              </a:rPr>
              <a:t>(</a:t>
            </a:r>
            <a:r>
              <a:rPr lang="fi-FI" sz="1400" dirty="0" err="1">
                <a:latin typeface="Abadi" panose="020B0604020104020204" pitchFamily="34" charset="0"/>
              </a:rPr>
              <a:t>Kopiraittila</a:t>
            </a:r>
            <a:r>
              <a:rPr lang="fi-FI" sz="1400" dirty="0">
                <a:latin typeface="Abadi" panose="020B0604020104020204" pitchFamily="34" charset="0"/>
              </a:rPr>
              <a:t>)</a:t>
            </a:r>
          </a:p>
          <a:p>
            <a:pPr marL="0" indent="0">
              <a:buNone/>
            </a:pPr>
            <a:endParaRPr lang="fi-FI" sz="2000" dirty="0">
              <a:latin typeface="Abadi" panose="020B0604020104020204" pitchFamily="34" charset="0"/>
            </a:endParaRPr>
          </a:p>
          <a:p>
            <a:endParaRPr lang="fi-FI" sz="2000" dirty="0">
              <a:latin typeface="Abadi" panose="020B0604020104020204" pitchFamily="34" charset="0"/>
            </a:endParaRPr>
          </a:p>
          <a:p>
            <a:endParaRPr lang="fi-FI" sz="2000" dirty="0">
              <a:latin typeface="Abadi" panose="020B060402010402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4BF52AF-F06B-4433-B508-EB06F1DAD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743" y="1683657"/>
            <a:ext cx="4920343" cy="4310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dirty="0">
                <a:solidFill>
                  <a:srgbClr val="FF0000"/>
                </a:solidFill>
                <a:latin typeface="Abadi" panose="020B0604020104020204" pitchFamily="34" charset="0"/>
              </a:rPr>
              <a:t>Kuvan lainaaminen netistä</a:t>
            </a:r>
          </a:p>
          <a:p>
            <a:r>
              <a:rPr lang="fi-FI" sz="2000" dirty="0">
                <a:latin typeface="Abadi" panose="020B0604020104020204" pitchFamily="34" charset="0"/>
              </a:rPr>
              <a:t>Muutamia kuvapankkeja:</a:t>
            </a:r>
          </a:p>
          <a:p>
            <a:pPr marL="0" indent="0">
              <a:buNone/>
            </a:pPr>
            <a:r>
              <a:rPr lang="fi-FI" sz="2000" dirty="0">
                <a:latin typeface="Abadi" panose="020B0604020104020204" pitchFamily="34" charset="0"/>
                <a:hlinkClick r:id="rId2"/>
              </a:rPr>
              <a:t>Wikimedia </a:t>
            </a:r>
            <a:r>
              <a:rPr lang="fi-FI" sz="2000" dirty="0" err="1">
                <a:latin typeface="Abadi" panose="020B0604020104020204" pitchFamily="34" charset="0"/>
                <a:hlinkClick r:id="rId2"/>
              </a:rPr>
              <a:t>Commons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 dirty="0" err="1">
                <a:latin typeface="Abadi" panose="020B0604020104020204" pitchFamily="34" charset="0"/>
                <a:hlinkClick r:id="rId3"/>
              </a:rPr>
              <a:t>Pixabay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 dirty="0" err="1">
                <a:latin typeface="Abadi" panose="020B0604020104020204" pitchFamily="34" charset="0"/>
                <a:hlinkClick r:id="rId4"/>
              </a:rPr>
              <a:t>Pexels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 dirty="0" err="1">
                <a:latin typeface="Abadi" panose="020B0604020104020204" pitchFamily="34" charset="0"/>
                <a:hlinkClick r:id="rId5"/>
              </a:rPr>
              <a:t>Unsplash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 dirty="0" err="1">
                <a:latin typeface="Abadi" panose="020B0604020104020204" pitchFamily="34" charset="0"/>
                <a:hlinkClick r:id="rId6"/>
              </a:rPr>
              <a:t>Flickr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2000" dirty="0">
                <a:latin typeface="Abadi" panose="020B0604020104020204" pitchFamily="34" charset="0"/>
                <a:hlinkClick r:id="rId7"/>
              </a:rPr>
              <a:t>Museovirasto </a:t>
            </a:r>
            <a:r>
              <a:rPr lang="fi-FI" sz="2000" dirty="0" err="1">
                <a:latin typeface="Abadi" panose="020B0604020104020204" pitchFamily="34" charset="0"/>
                <a:hlinkClick r:id="rId7"/>
              </a:rPr>
              <a:t>Finna</a:t>
            </a: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Abadi" panose="020B0604020104020204" pitchFamily="34" charset="0"/>
              </a:rPr>
              <a:t>(Yle.fi) </a:t>
            </a:r>
            <a:r>
              <a:rPr lang="fi-FI" sz="1400" dirty="0">
                <a:latin typeface="Abadi" panose="020B0604020104020204" pitchFamily="34" charset="0"/>
                <a:hlinkClick r:id="rId8"/>
              </a:rPr>
              <a:t>https://yle.fi/aihe/artikkeli/2017/01/12/digitreenit-14-vapaasti-kaytettavat-kuvat</a:t>
            </a:r>
            <a:endParaRPr lang="fi-FI" sz="1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1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000" dirty="0">
              <a:latin typeface="Abadi" panose="020B0604020104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614D9E0-EFE4-48C7-9BB5-1F1F1379F2F8}"/>
              </a:ext>
            </a:extLst>
          </p:cNvPr>
          <p:cNvSpPr txBox="1"/>
          <p:nvPr/>
        </p:nvSpPr>
        <p:spPr>
          <a:xfrm>
            <a:off x="6357257" y="5617028"/>
            <a:ext cx="496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  <a:latin typeface="Abadi" panose="020B0604020104020204" pitchFamily="34" charset="0"/>
              </a:rPr>
              <a:t>Vinkki: </a:t>
            </a:r>
            <a:r>
              <a:rPr lang="fi-FI" sz="1600" dirty="0">
                <a:latin typeface="Abadi" panose="020B0604020104020204" pitchFamily="34" charset="0"/>
              </a:rPr>
              <a:t>Tutustu käyttämäsi kuvapankin lisenssi-sivustoon varmistaaksesi kuvien käytön oikeudet!</a:t>
            </a:r>
            <a:endParaRPr lang="fi-FI" sz="16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9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417BB-7680-437E-BD47-E9808F1A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Abadi" panose="020B0604020104020204" pitchFamily="34" charset="0"/>
              </a:rPr>
              <a:t>CC-lisenssit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B5162-AAF3-4304-8B4B-4D3F40EF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225314" cy="406545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>
                <a:latin typeface="Abadi" panose="020B0604020104020204" pitchFamily="34" charset="0"/>
              </a:rPr>
              <a:t>Creative </a:t>
            </a:r>
            <a:r>
              <a:rPr lang="fi-FI" sz="2400" dirty="0" err="1">
                <a:latin typeface="Abadi" panose="020B0604020104020204" pitchFamily="34" charset="0"/>
              </a:rPr>
              <a:t>Commons</a:t>
            </a:r>
            <a:r>
              <a:rPr lang="fi-FI" sz="2400" dirty="0">
                <a:latin typeface="Abadi" panose="020B0604020104020204" pitchFamily="34" charset="0"/>
              </a:rPr>
              <a:t>-lisenssillä (CC-lisenssi) teoksen tekijä voi määritellä miten ja millä ehdoin muut saavat hänen teostaan käyttää.</a:t>
            </a:r>
          </a:p>
          <a:p>
            <a:r>
              <a:rPr lang="fi-FI" sz="2400" dirty="0">
                <a:latin typeface="Abadi" panose="020B0604020104020204" pitchFamily="34" charset="0"/>
              </a:rPr>
              <a:t>CC-lisenssit eivät korvaa tekijänoikeuksia, vaan ne toimivat tekijänoikeuden rinnalla antaen tekijälle keinon muokata omien teostensa käyttöehtoja omiin tarpeisiinsa sopiviksi.</a:t>
            </a:r>
          </a:p>
          <a:p>
            <a:r>
              <a:rPr lang="fi-FI" sz="2400" dirty="0">
                <a:latin typeface="Abadi" panose="020B0604020104020204" pitchFamily="34" charset="0"/>
              </a:rPr>
              <a:t>Näin valitset sopivan CC-lisenssin: </a:t>
            </a:r>
            <a:r>
              <a:rPr lang="fi-FI" sz="2400" dirty="0">
                <a:latin typeface="Abadi" panose="020B0604020104020204" pitchFamily="34" charset="0"/>
                <a:hlinkClick r:id="rId2"/>
              </a:rPr>
              <a:t>CC-lisenssin valitseminen</a:t>
            </a:r>
            <a:endParaRPr lang="fi-FI" sz="2400" dirty="0">
              <a:latin typeface="Abadi" panose="020B0604020104020204" pitchFamily="34" charset="0"/>
            </a:endParaRPr>
          </a:p>
          <a:p>
            <a:r>
              <a:rPr lang="fi-FI" sz="2400" dirty="0">
                <a:latin typeface="Abadi" panose="020B0604020104020204" pitchFamily="34" charset="0"/>
              </a:rPr>
              <a:t>Halutessasi katso video lisenssin lisäämisestä aineistoon: </a:t>
            </a:r>
            <a:r>
              <a:rPr lang="fi-FI" sz="2400" dirty="0">
                <a:latin typeface="Abadi" panose="020B0604020104020204" pitchFamily="34" charset="0"/>
                <a:hlinkClick r:id="rId3"/>
              </a:rPr>
              <a:t>CC-lisenssin lisääminen</a:t>
            </a:r>
            <a:endParaRPr lang="fi-FI" sz="2400" dirty="0">
              <a:latin typeface="Abadi" panose="020B0604020104020204" pitchFamily="34" charset="0"/>
            </a:endParaRPr>
          </a:p>
          <a:p>
            <a:r>
              <a:rPr lang="fi-FI" sz="2400" dirty="0">
                <a:latin typeface="Abadi" panose="020B0604020104020204" pitchFamily="34" charset="0"/>
              </a:rPr>
              <a:t>CC-lisensseillä merkittyjä kuvia löytyy täältä: </a:t>
            </a:r>
            <a:r>
              <a:rPr lang="fi-FI" sz="2400" dirty="0">
                <a:latin typeface="Abadi" panose="020B0604020104020204" pitchFamily="34" charset="0"/>
                <a:hlinkClick r:id="rId4"/>
              </a:rPr>
              <a:t>CC-lisensoituja kuvia</a:t>
            </a:r>
            <a:endParaRPr lang="fi-FI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2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Abadi" panose="020B0604020104020204" pitchFamily="34" charset="0"/>
              </a:rPr>
              <a:t>(Creative </a:t>
            </a:r>
            <a:r>
              <a:rPr lang="fi-FI" dirty="0" err="1">
                <a:latin typeface="Abadi" panose="020B0604020104020204" pitchFamily="34" charset="0"/>
              </a:rPr>
              <a:t>Commons</a:t>
            </a:r>
            <a:r>
              <a:rPr lang="fi-FI" dirty="0">
                <a:latin typeface="Abadi" panose="020B0604020104020204" pitchFamily="34" charset="0"/>
              </a:rPr>
              <a:t>) https://creativecommons.fi/</a:t>
            </a:r>
          </a:p>
          <a:p>
            <a:endParaRPr lang="fi-FI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2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biljardipallo&#10;&#10;Kuvaus luotu automaattisesti">
            <a:extLst>
              <a:ext uri="{FF2B5EF4-FFF2-40B4-BE49-F238E27FC236}">
                <a16:creationId xmlns:a16="http://schemas.microsoft.com/office/drawing/2014/main" id="{3D884484-FFD2-4460-97D5-3B33A64B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5" y="572907"/>
            <a:ext cx="6909386" cy="381743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EBCE677-0259-4527-8869-2683B5F8D385}"/>
              </a:ext>
            </a:extLst>
          </p:cNvPr>
          <p:cNvSpPr txBox="1"/>
          <p:nvPr/>
        </p:nvSpPr>
        <p:spPr>
          <a:xfrm>
            <a:off x="8824686" y="1335313"/>
            <a:ext cx="2844800" cy="409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14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7AC9F6D9-FDF6-4345-B221-6FC128BB963D}"/>
              </a:ext>
            </a:extLst>
          </p:cNvPr>
          <p:cNvSpPr txBox="1"/>
          <p:nvPr/>
        </p:nvSpPr>
        <p:spPr>
          <a:xfrm>
            <a:off x="8534400" y="827315"/>
            <a:ext cx="32366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Abadi" panose="020B0604020104020204" pitchFamily="34" charset="0"/>
              </a:rPr>
              <a:t>Nimeä (BY, By </a:t>
            </a:r>
            <a:r>
              <a:rPr lang="fi-FI" sz="1600" b="1" dirty="0" err="1">
                <a:latin typeface="Abadi" panose="020B0604020104020204" pitchFamily="34" charset="0"/>
              </a:rPr>
              <a:t>Attribution</a:t>
            </a:r>
            <a:r>
              <a:rPr lang="fi-FI" sz="1600" b="1" dirty="0">
                <a:latin typeface="Abadi" panose="020B0604020104020204" pitchFamily="34" charset="0"/>
              </a:rPr>
              <a:t>) </a:t>
            </a:r>
            <a:r>
              <a:rPr lang="fi-FI" sz="1600" dirty="0">
                <a:latin typeface="Abadi" panose="020B0604020104020204" pitchFamily="34" charset="0"/>
              </a:rPr>
              <a:t>= teosta saa esim. levittää, kopioida ja muokata, mutta alkuperäinen teoksen tekijä on aina mainittava.</a:t>
            </a:r>
          </a:p>
          <a:p>
            <a:endParaRPr lang="fi-FI" sz="1600" dirty="0">
              <a:latin typeface="Abadi" panose="020B0604020104020204" pitchFamily="34" charset="0"/>
            </a:endParaRPr>
          </a:p>
          <a:p>
            <a:r>
              <a:rPr lang="fi-FI" sz="1600" b="1" dirty="0" err="1">
                <a:latin typeface="Abadi" panose="020B0604020104020204" pitchFamily="34" charset="0"/>
              </a:rPr>
              <a:t>JaaSamoin</a:t>
            </a:r>
            <a:r>
              <a:rPr lang="fi-FI" sz="1600" b="1" dirty="0">
                <a:latin typeface="Abadi" panose="020B0604020104020204" pitchFamily="34" charset="0"/>
              </a:rPr>
              <a:t> (SA, </a:t>
            </a:r>
            <a:r>
              <a:rPr lang="fi-FI" sz="1600" b="1" dirty="0" err="1">
                <a:latin typeface="Abadi" panose="020B0604020104020204" pitchFamily="34" charset="0"/>
              </a:rPr>
              <a:t>ShareAlike</a:t>
            </a:r>
            <a:r>
              <a:rPr lang="fi-FI" sz="1600" b="1" dirty="0">
                <a:latin typeface="Abadi" panose="020B0604020104020204" pitchFamily="34" charset="0"/>
              </a:rPr>
              <a:t>) </a:t>
            </a:r>
            <a:r>
              <a:rPr lang="fi-FI" sz="1600" dirty="0">
                <a:latin typeface="Abadi" panose="020B0604020104020204" pitchFamily="34" charset="0"/>
              </a:rPr>
              <a:t>= teoksesta muokattu versio pitää julkaista samoilla lisensseillä kuin alkuperäinen teos.</a:t>
            </a:r>
            <a:endParaRPr lang="fi-FI" sz="1600" b="1" dirty="0">
              <a:latin typeface="Abadi" panose="020B0604020104020204" pitchFamily="34" charset="0"/>
            </a:endParaRPr>
          </a:p>
          <a:p>
            <a:endParaRPr lang="fi-FI" sz="1600" dirty="0">
              <a:latin typeface="Abadi" panose="020B0604020104020204" pitchFamily="34" charset="0"/>
            </a:endParaRPr>
          </a:p>
          <a:p>
            <a:r>
              <a:rPr lang="fi-FI" sz="1600" b="1" dirty="0" err="1">
                <a:latin typeface="Abadi" panose="020B0604020104020204" pitchFamily="34" charset="0"/>
              </a:rPr>
              <a:t>EiKaupallinen</a:t>
            </a:r>
            <a:r>
              <a:rPr lang="fi-FI" sz="1600" b="1" dirty="0">
                <a:latin typeface="Abadi" panose="020B0604020104020204" pitchFamily="34" charset="0"/>
              </a:rPr>
              <a:t> (NC, NonCommercial) </a:t>
            </a:r>
            <a:r>
              <a:rPr lang="fi-FI" sz="1600" dirty="0">
                <a:latin typeface="Abadi" panose="020B0604020104020204" pitchFamily="34" charset="0"/>
              </a:rPr>
              <a:t>= alkuperäistä teosta ja siitä muokattuja versioita saa käyttää vain epäkaupallisiin tarkoituksiin.</a:t>
            </a:r>
          </a:p>
          <a:p>
            <a:endParaRPr lang="fi-FI" sz="1600" dirty="0">
              <a:latin typeface="Abadi" panose="020B0604020104020204" pitchFamily="34" charset="0"/>
            </a:endParaRPr>
          </a:p>
          <a:p>
            <a:r>
              <a:rPr lang="fi-FI" sz="1600" b="1" dirty="0" err="1">
                <a:latin typeface="Abadi" panose="020B0604020104020204" pitchFamily="34" charset="0"/>
              </a:rPr>
              <a:t>EiMuutoksia</a:t>
            </a:r>
            <a:r>
              <a:rPr lang="fi-FI" sz="1600" b="1" dirty="0">
                <a:latin typeface="Abadi" panose="020B0604020104020204" pitchFamily="34" charset="0"/>
              </a:rPr>
              <a:t> (ND, </a:t>
            </a:r>
            <a:r>
              <a:rPr lang="fi-FI" sz="1600" b="1" dirty="0" err="1">
                <a:latin typeface="Abadi" panose="020B0604020104020204" pitchFamily="34" charset="0"/>
              </a:rPr>
              <a:t>NoDerivatives</a:t>
            </a:r>
            <a:r>
              <a:rPr lang="fi-FI" sz="1600" b="1" dirty="0">
                <a:latin typeface="Abadi" panose="020B0604020104020204" pitchFamily="34" charset="0"/>
              </a:rPr>
              <a:t>) </a:t>
            </a:r>
            <a:r>
              <a:rPr lang="fi-FI" sz="1600" dirty="0">
                <a:latin typeface="Abadi" panose="020B0604020104020204" pitchFamily="34" charset="0"/>
              </a:rPr>
              <a:t>= Alkuperäistä teosta ei saa muokata</a:t>
            </a:r>
          </a:p>
          <a:p>
            <a:endParaRPr lang="fi-FI" sz="1600" dirty="0">
              <a:latin typeface="Abadi" panose="020B0604020104020204" pitchFamily="34" charset="0"/>
            </a:endParaRPr>
          </a:p>
          <a:p>
            <a:endParaRPr lang="fi-FI" sz="1600" dirty="0">
              <a:latin typeface="Abadi" panose="020B0604020104020204" pitchFamily="34" charset="0"/>
            </a:endParaRPr>
          </a:p>
          <a:p>
            <a:r>
              <a:rPr lang="fi-FI" sz="1600" b="1" dirty="0">
                <a:latin typeface="Abadi" panose="020B0604020104020204" pitchFamily="34" charset="0"/>
              </a:rPr>
              <a:t>CC0 </a:t>
            </a:r>
            <a:r>
              <a:rPr lang="fi-FI" sz="1600" dirty="0">
                <a:latin typeface="Abadi" panose="020B0604020104020204" pitchFamily="34" charset="0"/>
              </a:rPr>
              <a:t>= tekijänoikeuksista vapaa, eli tekijä luovuttanut teoksensa vapaaseen käyttöön</a:t>
            </a:r>
          </a:p>
          <a:p>
            <a:endParaRPr lang="fi-FI" sz="1600" dirty="0">
              <a:latin typeface="Abadi" panose="020B0604020104020204" pitchFamily="34" charset="0"/>
            </a:endParaRPr>
          </a:p>
          <a:p>
            <a:r>
              <a:rPr lang="fi-FI" sz="1200" dirty="0">
                <a:latin typeface="Abadi" panose="020B0604020104020204" pitchFamily="34" charset="0"/>
              </a:rPr>
              <a:t>(Creative </a:t>
            </a:r>
            <a:r>
              <a:rPr lang="fi-FI" sz="1200" dirty="0" err="1">
                <a:latin typeface="Abadi" panose="020B0604020104020204" pitchFamily="34" charset="0"/>
              </a:rPr>
              <a:t>commons</a:t>
            </a:r>
            <a:r>
              <a:rPr lang="fi-FI" sz="1200" dirty="0">
                <a:latin typeface="Abadi" panose="020B0604020104020204" pitchFamily="34" charset="0"/>
              </a:rPr>
              <a:t>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9FE9241-6612-4E27-9DEB-ED4E285E2C12}"/>
              </a:ext>
            </a:extLst>
          </p:cNvPr>
          <p:cNvSpPr txBox="1"/>
          <p:nvPr/>
        </p:nvSpPr>
        <p:spPr>
          <a:xfrm>
            <a:off x="5878286" y="4571999"/>
            <a:ext cx="174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badi" panose="020B0604020104020204" pitchFamily="34" charset="0"/>
              </a:rPr>
              <a:t>Kuva </a:t>
            </a:r>
            <a:r>
              <a:rPr lang="fi-FI" sz="1400" dirty="0" err="1">
                <a:latin typeface="Abadi" panose="020B0604020104020204" pitchFamily="34" charset="0"/>
              </a:rPr>
              <a:t>Pixabaysta</a:t>
            </a:r>
            <a:endParaRPr lang="fi-FI" sz="1400" dirty="0">
              <a:latin typeface="Abadi" panose="020B0604020104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BDD7898-D2A2-4B0A-8927-D5DF497137B3}"/>
              </a:ext>
            </a:extLst>
          </p:cNvPr>
          <p:cNvSpPr txBox="1"/>
          <p:nvPr/>
        </p:nvSpPr>
        <p:spPr>
          <a:xfrm>
            <a:off x="827314" y="5428343"/>
            <a:ext cx="63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badi" panose="020B0604020104020204" pitchFamily="34" charset="0"/>
              </a:rPr>
              <a:t>Linkki CC-lisenssikuvakkeisiin: </a:t>
            </a:r>
            <a:r>
              <a:rPr lang="fi-FI" dirty="0">
                <a:latin typeface="Abadi" panose="020B0604020104020204" pitchFamily="34" charset="0"/>
                <a:hlinkClick r:id="rId3"/>
              </a:rPr>
              <a:t>CC-lisenssien kuvakkeet</a:t>
            </a:r>
            <a:endParaRPr lang="fi-FI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Sisällön paikkamerkki 4" descr="Kuva, joka sisältää kohteen ulko, vesi, luonto, ranta&#10;&#10;Kuvaus luotu automaattisesti">
            <a:extLst>
              <a:ext uri="{FF2B5EF4-FFF2-40B4-BE49-F238E27FC236}">
                <a16:creationId xmlns:a16="http://schemas.microsoft.com/office/drawing/2014/main" id="{C3EAABDF-FC54-4C52-8F3E-338B2780B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6" r="5406" b="1"/>
          <a:stretch/>
        </p:blipFill>
        <p:spPr>
          <a:xfrm rot="10800000"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ED95EE-A360-400A-9102-C4E22C75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fi-FI" dirty="0">
                <a:latin typeface="Abadi" panose="020B0604020104020204" pitchFamily="34" charset="0"/>
              </a:rPr>
              <a:t>Esimerkkejä CC-lisenssin käytöstä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5F8DA83-1B3A-41E3-8B81-49B733FB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Abadi" panose="020B0604020104020204" pitchFamily="34" charset="0"/>
              </a:rPr>
              <a:t>Lisenssi</a:t>
            </a:r>
            <a:r>
              <a:rPr lang="en-US" sz="2000" dirty="0">
                <a:latin typeface="Abadi" panose="020B0604020104020204" pitchFamily="34" charset="0"/>
              </a:rPr>
              <a:t>: </a:t>
            </a:r>
            <a:r>
              <a:rPr lang="en-US" sz="2000" dirty="0">
                <a:latin typeface="Abadi" panose="020B0604020104020204" pitchFamily="34" charset="0"/>
                <a:hlinkClick r:id="rId3"/>
              </a:rPr>
              <a:t>CC BY-NC 4.0</a:t>
            </a:r>
            <a:endParaRPr lang="en-US" sz="2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badi" panose="020B0604020104020204" pitchFamily="34" charset="0"/>
              </a:rPr>
              <a:t>This work is licensed under the Creative Commons </a:t>
            </a:r>
            <a:r>
              <a:rPr lang="en-US" sz="1200" dirty="0" err="1">
                <a:latin typeface="Abadi" panose="020B0604020104020204" pitchFamily="34" charset="0"/>
              </a:rPr>
              <a:t>Nimeä-EiKaupallinen-JaaSamoin</a:t>
            </a:r>
            <a:r>
              <a:rPr lang="en-US" sz="1200" dirty="0">
                <a:latin typeface="Abadi" panose="020B0604020104020204" pitchFamily="34" charset="0"/>
              </a:rPr>
              <a:t> 4.0 </a:t>
            </a:r>
            <a:r>
              <a:rPr lang="en-US" sz="1200" dirty="0" err="1">
                <a:latin typeface="Abadi" panose="020B0604020104020204" pitchFamily="34" charset="0"/>
              </a:rPr>
              <a:t>Kansainvälinen</a:t>
            </a:r>
            <a:r>
              <a:rPr lang="en-US" sz="1200" dirty="0">
                <a:latin typeface="Abadi" panose="020B0604020104020204" pitchFamily="34" charset="0"/>
              </a:rPr>
              <a:t> License. To view a copy of this license, visit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badi" panose="020B0604020104020204" pitchFamily="34" charset="0"/>
              </a:rPr>
              <a:t>http://creativecommons.org/licenses/by-nc-sa/4.0/.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sz="18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badi" panose="020B0604020104020204" pitchFamily="34" charset="0"/>
              </a:rPr>
              <a:t>Mitä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esimerkit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käytännössä</a:t>
            </a:r>
            <a:r>
              <a:rPr lang="en-US" sz="1800" b="1" dirty="0">
                <a:latin typeface="Abadi" panose="020B0604020104020204" pitchFamily="34" charset="0"/>
              </a:rPr>
              <a:t> </a:t>
            </a:r>
            <a:r>
              <a:rPr lang="en-US" sz="1800" b="1" dirty="0" err="1">
                <a:latin typeface="Abadi" panose="020B0604020104020204" pitchFamily="34" charset="0"/>
              </a:rPr>
              <a:t>tarkoittavat</a:t>
            </a:r>
            <a:r>
              <a:rPr lang="en-US" sz="1800" b="1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  <a:hlinkClick r:id="rId3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AB0EEE1-0387-4F16-A74D-8DF329F03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41" y="3599542"/>
            <a:ext cx="1473331" cy="51548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3ABD9FE-C08D-45CA-BB0D-9EB4A1C40EBE}"/>
              </a:ext>
            </a:extLst>
          </p:cNvPr>
          <p:cNvSpPr txBox="1"/>
          <p:nvPr/>
        </p:nvSpPr>
        <p:spPr>
          <a:xfrm>
            <a:off x="3599543" y="6037943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badi" panose="020B0604020104020204" pitchFamily="34" charset="0"/>
              </a:rPr>
              <a:t>Kuva: Sari Laurila</a:t>
            </a:r>
          </a:p>
        </p:txBody>
      </p:sp>
    </p:spTree>
    <p:extLst>
      <p:ext uri="{BB962C8B-B14F-4D97-AF65-F5344CB8AC3E}">
        <p14:creationId xmlns:p14="http://schemas.microsoft.com/office/powerpoint/2010/main" val="344278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F4AB9E-FED6-45FD-B2F8-F0C88841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fi-FI" sz="8000" dirty="0">
                <a:latin typeface="Abadi" panose="020B0604020104020204" pitchFamily="34" charset="0"/>
              </a:rPr>
              <a:t>Testaa tietosi</a:t>
            </a:r>
          </a:p>
        </p:txBody>
      </p:sp>
      <p:pic>
        <p:nvPicPr>
          <p:cNvPr id="9" name="Kuva 8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72BF8D94-395C-4559-A20C-0ECCB021E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2" y="2977551"/>
            <a:ext cx="3019646" cy="200051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92A45A-265A-47CD-A1C8-AA73A5AC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494" y="2848143"/>
            <a:ext cx="5997575" cy="225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800" dirty="0">
                <a:latin typeface="Abadi" panose="020B0604020104020204" pitchFamily="34" charset="0"/>
                <a:hlinkClick r:id="rId3"/>
              </a:rPr>
              <a:t>Ylen digitreeni</a:t>
            </a:r>
            <a:endParaRPr lang="fi-FI" sz="4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fi-FI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48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580</Words>
  <Application>Microsoft Office PowerPoint</Application>
  <PresentationFormat>Laajakuva</PresentationFormat>
  <Paragraphs>88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Abadi</vt:lpstr>
      <vt:lpstr>Garamond</vt:lpstr>
      <vt:lpstr>Selawik Light</vt:lpstr>
      <vt:lpstr>Speak Pro</vt:lpstr>
      <vt:lpstr>Wingdings</vt:lpstr>
      <vt:lpstr>SavonVTI</vt:lpstr>
      <vt:lpstr>Tekijänoikeudet</vt:lpstr>
      <vt:lpstr>Tekijänoikeus</vt:lpstr>
      <vt:lpstr>Mitä tekijänoikeus suojaa?</vt:lpstr>
      <vt:lpstr>Miten tekijänoikeus syntyy?</vt:lpstr>
      <vt:lpstr>Kuvien käyttö</vt:lpstr>
      <vt:lpstr>CC-lisenssit</vt:lpstr>
      <vt:lpstr>PowerPoint-esitys</vt:lpstr>
      <vt:lpstr>Esimerkkejä CC-lisenssin käytöstä</vt:lpstr>
      <vt:lpstr>Testaa tietosi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Tekijänoikeudet</dc:title>
  <dc:creator>Sari Laurila</dc:creator>
  <cp:lastModifiedBy>Laurila Sari</cp:lastModifiedBy>
  <cp:revision>5</cp:revision>
  <dcterms:created xsi:type="dcterms:W3CDTF">2022-02-20T09:36:51Z</dcterms:created>
  <dcterms:modified xsi:type="dcterms:W3CDTF">2023-08-17T05:46:16Z</dcterms:modified>
</cp:coreProperties>
</file>